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58" r:id="rId5"/>
    <p:sldId id="259" r:id="rId6"/>
    <p:sldId id="261" r:id="rId7"/>
    <p:sldId id="266" r:id="rId8"/>
    <p:sldId id="268" r:id="rId9"/>
    <p:sldId id="267" r:id="rId10"/>
    <p:sldId id="269" r:id="rId11"/>
    <p:sldId id="265" r:id="rId12"/>
    <p:sldId id="263" r:id="rId13"/>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en-US"/>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1B0CC93F-74D2-4540-BA50-CE7F09402BA1}" type="datetimeFigureOut">
              <a:rPr lang="en-US" smtClean="0"/>
              <a:t>1/7/2022</a:t>
            </a:fld>
            <a:endParaRPr lang="en-US"/>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en-US"/>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en-US"/>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4261967B-D25B-4C6D-9F18-BC2BE326CB8F}" type="slidenum">
              <a:rPr lang="en-US" smtClean="0"/>
              <a:t>‹N›</a:t>
            </a:fld>
            <a:endParaRPr lang="en-US"/>
          </a:p>
        </p:txBody>
      </p:sp>
    </p:spTree>
    <p:extLst>
      <p:ext uri="{BB962C8B-B14F-4D97-AF65-F5344CB8AC3E}">
        <p14:creationId xmlns:p14="http://schemas.microsoft.com/office/powerpoint/2010/main" val="266119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1F28CFA-5BC6-491E-866B-517FAB56197C}" type="datetime3">
              <a:rPr lang="en-US" smtClean="0"/>
              <a:t>7 January 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4FA9ED-D765-4F6F-B9B9-6A8890EDB814}" type="slidenum">
              <a:rPr lang="en-US" smtClean="0"/>
              <a:t>‹N›</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7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C9803-F543-4523-A3DB-844310688D34}" type="datetime3">
              <a:rPr lang="en-US" smtClean="0"/>
              <a:t>7 January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42767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630BA-0D2E-4826-BA04-B53821064FDB}" type="datetime3">
              <a:rPr lang="en-US" smtClean="0"/>
              <a:t>7 January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427020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13A7E-DB69-4C55-A6B9-1077DD35E9C9}" type="datetime3">
              <a:rPr lang="en-US" smtClean="0"/>
              <a:t>7 January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278440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E35646-0670-4DE6-A59C-61D6E95F161B}" type="datetime3">
              <a:rPr lang="en-US" smtClean="0"/>
              <a:t>7 January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A9ED-D765-4F6F-B9B9-6A8890EDB814}" type="slidenum">
              <a:rPr lang="en-US" smtClean="0"/>
              <a:t>‹N›</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1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974A32-18F7-40C8-8EFE-B604BF6266AD}" type="datetime3">
              <a:rPr lang="en-US" smtClean="0"/>
              <a:t>7 January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393100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2526DE-E261-411B-A7EE-750CD2191060}" type="datetime3">
              <a:rPr lang="en-US" smtClean="0"/>
              <a:t>7 January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415569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3816FD-EBE4-4234-B9E2-17B8DDF5286E}" type="datetime3">
              <a:rPr lang="en-US" smtClean="0"/>
              <a:t>7 January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164496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5D103-D462-4D10-8120-D10339D88237}" type="datetime3">
              <a:rPr lang="en-US" smtClean="0"/>
              <a:t>7 January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73530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7923F7-6C58-4A41-B6B7-9AF87FE0E8F6}" type="datetime3">
              <a:rPr lang="en-US" smtClean="0"/>
              <a:t>7 January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31325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C5ACB4-7A7C-4D26-BDB5-9D53E04D62A6}" type="datetime3">
              <a:rPr lang="en-US" smtClean="0"/>
              <a:t>7 January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A9ED-D765-4F6F-B9B9-6A8890EDB814}" type="slidenum">
              <a:rPr lang="en-US" smtClean="0"/>
              <a:t>‹N›</a:t>
            </a:fld>
            <a:endParaRPr lang="en-US"/>
          </a:p>
        </p:txBody>
      </p:sp>
    </p:spTree>
    <p:extLst>
      <p:ext uri="{BB962C8B-B14F-4D97-AF65-F5344CB8AC3E}">
        <p14:creationId xmlns:p14="http://schemas.microsoft.com/office/powerpoint/2010/main" val="29601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71F14C0-B7A8-4169-95FE-CAF0344733BF}" type="datetime3">
              <a:rPr lang="en-US" smtClean="0"/>
              <a:t>7 January 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64FA9ED-D765-4F6F-B9B9-6A8890EDB814}" type="slidenum">
              <a:rPr lang="en-US" smtClean="0"/>
              <a:t>‹N›</a:t>
            </a:fld>
            <a:endParaRPr lang="en-US"/>
          </a:p>
        </p:txBody>
      </p:sp>
    </p:spTree>
    <p:extLst>
      <p:ext uri="{BB962C8B-B14F-4D97-AF65-F5344CB8AC3E}">
        <p14:creationId xmlns:p14="http://schemas.microsoft.com/office/powerpoint/2010/main" val="126472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info@arpsess.i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rpsess.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25D4-DD86-4EFB-AFCA-97656DD03DBB}"/>
              </a:ext>
            </a:extLst>
          </p:cNvPr>
          <p:cNvSpPr>
            <a:spLocks noGrp="1"/>
          </p:cNvSpPr>
          <p:nvPr>
            <p:ph type="ctrTitle"/>
          </p:nvPr>
        </p:nvSpPr>
        <p:spPr/>
        <p:txBody>
          <a:bodyPr>
            <a:normAutofit fontScale="90000"/>
          </a:bodyPr>
          <a:lstStyle/>
          <a:p>
            <a:r>
              <a:rPr lang="en-US" sz="1800" b="0" i="0" u="none" strike="noStrike" baseline="0" dirty="0">
                <a:solidFill>
                  <a:srgbClr val="000000"/>
                </a:solidFill>
                <a:latin typeface="Bugaki"/>
              </a:rPr>
              <a:t/>
            </a:r>
            <a:br>
              <a:rPr lang="en-US" sz="1800" b="0" i="0" u="none" strike="noStrike" baseline="0" dirty="0">
                <a:solidFill>
                  <a:srgbClr val="000000"/>
                </a:solidFill>
                <a:latin typeface="Bugaki"/>
              </a:rPr>
            </a:br>
            <a:r>
              <a:rPr lang="en-US" sz="1800" b="0" i="0" u="none" strike="noStrike" baseline="0" dirty="0">
                <a:latin typeface="Bugaki"/>
              </a:rPr>
              <a:t/>
            </a:r>
            <a:br>
              <a:rPr lang="en-US" sz="1800" b="0" i="0" u="none" strike="noStrike" baseline="0" dirty="0">
                <a:latin typeface="Bugaki"/>
              </a:rPr>
            </a:br>
            <a:r>
              <a:rPr lang="en-US" sz="1800" b="0" i="0" u="none" strike="noStrike" baseline="0" dirty="0">
                <a:latin typeface="Bugaki"/>
              </a:rPr>
              <a:t> </a:t>
            </a:r>
            <a:br>
              <a:rPr lang="en-US" sz="1800" b="0" i="0" u="none" strike="noStrike" baseline="0" dirty="0">
                <a:latin typeface="Bugaki"/>
              </a:rPr>
            </a:br>
            <a:r>
              <a:rPr lang="en-US" sz="1800" b="0" i="0" u="none" strike="noStrike" baseline="0" dirty="0">
                <a:latin typeface="Bugaki"/>
              </a:rPr>
              <a:t/>
            </a:r>
            <a:br>
              <a:rPr lang="en-US" sz="1800" b="0" i="0" u="none" strike="noStrike" baseline="0" dirty="0">
                <a:latin typeface="Bugaki"/>
              </a:rPr>
            </a:br>
            <a:r>
              <a:rPr lang="en-US" sz="1800" b="0" i="0" u="none" strike="noStrike" baseline="0" dirty="0">
                <a:latin typeface="Bugaki"/>
              </a:rPr>
              <a:t/>
            </a:r>
            <a:br>
              <a:rPr lang="en-US" sz="1800" b="0" i="0" u="none" strike="noStrike" baseline="0" dirty="0">
                <a:latin typeface="Bugaki"/>
              </a:rPr>
            </a:br>
            <a:r>
              <a:rPr lang="en-US" sz="1800" b="0" i="0" u="none" strike="noStrike" baseline="0" dirty="0">
                <a:latin typeface="Bugaki"/>
              </a:rPr>
              <a:t/>
            </a:r>
            <a:br>
              <a:rPr lang="en-US" sz="1800" b="0" i="0" u="none" strike="noStrike" baseline="0" dirty="0">
                <a:latin typeface="Bugaki"/>
              </a:rPr>
            </a:br>
            <a:r>
              <a:rPr lang="en-US" sz="1800" b="0" i="0" u="none" strike="noStrike" baseline="0" dirty="0">
                <a:latin typeface="Bugaki"/>
              </a:rPr>
              <a:t/>
            </a:r>
            <a:br>
              <a:rPr lang="en-US" sz="1800" b="0" i="0" u="none" strike="noStrike" baseline="0" dirty="0">
                <a:latin typeface="Bugaki"/>
              </a:rPr>
            </a:br>
            <a:r>
              <a:rPr lang="en-US" sz="3600" b="0" dirty="0" err="1">
                <a:latin typeface="Bugaki"/>
              </a:rPr>
              <a:t>seminario</a:t>
            </a:r>
            <a:r>
              <a:rPr lang="en-US" sz="3600" b="0" dirty="0">
                <a:latin typeface="Bugaki"/>
              </a:rPr>
              <a:t/>
            </a:r>
            <a:br>
              <a:rPr lang="en-US" sz="3600" b="0" dirty="0">
                <a:latin typeface="Bugaki"/>
              </a:rPr>
            </a:br>
            <a:r>
              <a:rPr lang="en-US" sz="3600" b="0" dirty="0">
                <a:latin typeface="Bugaki"/>
              </a:rPr>
              <a:t> </a:t>
            </a:r>
            <a:br>
              <a:rPr lang="en-US" sz="3600" b="0" dirty="0">
                <a:latin typeface="Bugaki"/>
              </a:rPr>
            </a:br>
            <a:r>
              <a:rPr lang="en-US" sz="3600" b="0" dirty="0">
                <a:latin typeface="Bugaki"/>
              </a:rPr>
              <a:t>LA REALE TRANSIZIONE ECOLOGICA (NO GREEN WASHING)  E IL BENESSERE DELLE PERSONE RISULTATI OTTENUTI DALLA AZIONE POLITCIA</a:t>
            </a:r>
            <a:r>
              <a:rPr lang="en-US" sz="3600" b="0" i="0" u="none" strike="noStrike" baseline="0" dirty="0">
                <a:latin typeface="Bugaki"/>
              </a:rPr>
              <a:t/>
            </a:r>
            <a:br>
              <a:rPr lang="en-US" sz="3600" b="0" i="0" u="none" strike="noStrike" baseline="0" dirty="0">
                <a:latin typeface="Bugaki"/>
              </a:rPr>
            </a:br>
            <a:r>
              <a:rPr lang="en-US" sz="3600" b="0" i="0" u="none" strike="noStrike" baseline="0" dirty="0">
                <a:latin typeface="Bugaki"/>
              </a:rPr>
              <a:t/>
            </a:r>
            <a:br>
              <a:rPr lang="en-US" sz="3600" b="0" i="0" u="none" strike="noStrike" baseline="0" dirty="0">
                <a:latin typeface="Bugaki"/>
              </a:rPr>
            </a:br>
            <a:r>
              <a:rPr lang="en-US" sz="2700" b="0" i="0" u="none" strike="noStrike" baseline="0" dirty="0" smtClean="0">
                <a:solidFill>
                  <a:schemeClr val="accent4"/>
                </a:solidFill>
                <a:latin typeface="Bugaki"/>
              </a:rPr>
              <a:t>l’ ARPSESS, IL PROGRAMMA e la </a:t>
            </a:r>
            <a:r>
              <a:rPr lang="en-US" sz="2700" b="0" i="0" u="none" strike="noStrike" baseline="0" dirty="0" err="1" smtClean="0">
                <a:solidFill>
                  <a:schemeClr val="accent4"/>
                </a:solidFill>
                <a:latin typeface="Bugaki"/>
              </a:rPr>
              <a:t>sintesi</a:t>
            </a:r>
            <a:r>
              <a:rPr lang="en-US" sz="2700" b="0" i="0" u="none" strike="noStrike" baseline="0" dirty="0" smtClean="0">
                <a:solidFill>
                  <a:schemeClr val="accent4"/>
                </a:solidFill>
                <a:latin typeface="Bugaki"/>
              </a:rPr>
              <a:t> del </a:t>
            </a:r>
            <a:r>
              <a:rPr lang="en-US" sz="2700" b="0" i="0" u="none" strike="noStrike" baseline="0" dirty="0" err="1" smtClean="0">
                <a:solidFill>
                  <a:schemeClr val="accent4"/>
                </a:solidFill>
                <a:latin typeface="Bugaki"/>
              </a:rPr>
              <a:t>seminario</a:t>
            </a:r>
            <a:endParaRPr lang="en-US" sz="2700" dirty="0">
              <a:solidFill>
                <a:schemeClr val="accent4"/>
              </a:solidFill>
            </a:endParaRPr>
          </a:p>
        </p:txBody>
      </p:sp>
      <p:sp>
        <p:nvSpPr>
          <p:cNvPr id="3" name="Subtitle 2">
            <a:extLst>
              <a:ext uri="{FF2B5EF4-FFF2-40B4-BE49-F238E27FC236}">
                <a16:creationId xmlns:a16="http://schemas.microsoft.com/office/drawing/2014/main" id="{AEFAE061-5BB8-47F1-9D25-F7592FD9E77A}"/>
              </a:ext>
            </a:extLst>
          </p:cNvPr>
          <p:cNvSpPr>
            <a:spLocks noGrp="1"/>
          </p:cNvSpPr>
          <p:nvPr>
            <p:ph type="subTitle" idx="1"/>
          </p:nvPr>
        </p:nvSpPr>
        <p:spPr>
          <a:xfrm>
            <a:off x="1709530" y="3947746"/>
            <a:ext cx="8767860" cy="1874568"/>
          </a:xfrm>
        </p:spPr>
        <p:txBody>
          <a:bodyPr>
            <a:normAutofit/>
          </a:bodyPr>
          <a:lstStyle/>
          <a:p>
            <a:endParaRPr lang="en-US" dirty="0"/>
          </a:p>
          <a:p>
            <a:r>
              <a:rPr lang="en-US" dirty="0"/>
              <a:t>Fabiola </a:t>
            </a:r>
            <a:r>
              <a:rPr lang="en-US" dirty="0" err="1" smtClean="0"/>
              <a:t>Riccardini</a:t>
            </a:r>
            <a:r>
              <a:rPr lang="en-US" dirty="0" smtClean="0"/>
              <a:t> </a:t>
            </a:r>
          </a:p>
          <a:p>
            <a:r>
              <a:rPr lang="en-US" dirty="0" smtClean="0"/>
              <a:t>(</a:t>
            </a:r>
            <a:r>
              <a:rPr lang="en-US" dirty="0" err="1" smtClean="0"/>
              <a:t>presidente</a:t>
            </a:r>
            <a:r>
              <a:rPr lang="en-US" dirty="0" smtClean="0"/>
              <a:t> di ARPSESS)</a:t>
            </a:r>
            <a:endParaRPr lang="en-US" dirty="0"/>
          </a:p>
          <a:p>
            <a:r>
              <a:rPr lang="en-US" sz="2000" dirty="0"/>
              <a:t>20 DICEMBRE 2021</a:t>
            </a:r>
          </a:p>
          <a:p>
            <a:endParaRPr lang="en-US" dirty="0"/>
          </a:p>
        </p:txBody>
      </p:sp>
      <p:pic>
        <p:nvPicPr>
          <p:cNvPr id="5" name="Picture 4">
            <a:extLst>
              <a:ext uri="{FF2B5EF4-FFF2-40B4-BE49-F238E27FC236}">
                <a16:creationId xmlns:a16="http://schemas.microsoft.com/office/drawing/2014/main" id="{2EA760E0-72BF-4EF0-8B90-F70C465FBE83}"/>
              </a:ext>
            </a:extLst>
          </p:cNvPr>
          <p:cNvPicPr>
            <a:picLocks noChangeAspect="1"/>
          </p:cNvPicPr>
          <p:nvPr/>
        </p:nvPicPr>
        <p:blipFill>
          <a:blip r:embed="rId2"/>
          <a:stretch>
            <a:fillRect/>
          </a:stretch>
        </p:blipFill>
        <p:spPr>
          <a:xfrm>
            <a:off x="8835788" y="5823523"/>
            <a:ext cx="3124200" cy="766639"/>
          </a:xfrm>
          <a:prstGeom prst="rect">
            <a:avLst/>
          </a:prstGeom>
        </p:spPr>
      </p:pic>
      <p:pic>
        <p:nvPicPr>
          <p:cNvPr id="9" name="Picture 8">
            <a:extLst>
              <a:ext uri="{FF2B5EF4-FFF2-40B4-BE49-F238E27FC236}">
                <a16:creationId xmlns:a16="http://schemas.microsoft.com/office/drawing/2014/main" id="{837D3265-1F42-4317-A4CF-264ADEA1E23A}"/>
              </a:ext>
            </a:extLst>
          </p:cNvPr>
          <p:cNvPicPr>
            <a:picLocks noChangeAspect="1"/>
          </p:cNvPicPr>
          <p:nvPr/>
        </p:nvPicPr>
        <p:blipFill>
          <a:blip r:embed="rId3"/>
          <a:stretch>
            <a:fillRect/>
          </a:stretch>
        </p:blipFill>
        <p:spPr>
          <a:xfrm>
            <a:off x="226932" y="5837402"/>
            <a:ext cx="2939349" cy="752760"/>
          </a:xfrm>
          <a:prstGeom prst="rect">
            <a:avLst/>
          </a:prstGeom>
        </p:spPr>
      </p:pic>
      <p:sp>
        <p:nvSpPr>
          <p:cNvPr id="4" name="Date Placeholder 3">
            <a:extLst>
              <a:ext uri="{FF2B5EF4-FFF2-40B4-BE49-F238E27FC236}">
                <a16:creationId xmlns:a16="http://schemas.microsoft.com/office/drawing/2014/main" id="{EA1BA43C-6726-4EDD-A751-114F31D0791F}"/>
              </a:ext>
            </a:extLst>
          </p:cNvPr>
          <p:cNvSpPr>
            <a:spLocks noGrp="1"/>
          </p:cNvSpPr>
          <p:nvPr>
            <p:ph type="dt" sz="half" idx="10"/>
          </p:nvPr>
        </p:nvSpPr>
        <p:spPr/>
        <p:txBody>
          <a:bodyPr/>
          <a:lstStyle/>
          <a:p>
            <a:fld id="{D306479F-1D4B-4655-B32F-51FFAD1816C7}" type="datetime3">
              <a:rPr lang="en-US" smtClean="0"/>
              <a:t>7 January 2022</a:t>
            </a:fld>
            <a:endParaRPr lang="en-US"/>
          </a:p>
        </p:txBody>
      </p:sp>
      <p:sp>
        <p:nvSpPr>
          <p:cNvPr id="6" name="Slide Number Placeholder 5">
            <a:extLst>
              <a:ext uri="{FF2B5EF4-FFF2-40B4-BE49-F238E27FC236}">
                <a16:creationId xmlns:a16="http://schemas.microsoft.com/office/drawing/2014/main" id="{F11108B3-5287-4EAA-8D89-5CE0468F1E0C}"/>
              </a:ext>
            </a:extLst>
          </p:cNvPr>
          <p:cNvSpPr>
            <a:spLocks noGrp="1"/>
          </p:cNvSpPr>
          <p:nvPr>
            <p:ph type="sldNum" sz="quarter" idx="12"/>
          </p:nvPr>
        </p:nvSpPr>
        <p:spPr/>
        <p:txBody>
          <a:bodyPr/>
          <a:lstStyle/>
          <a:p>
            <a:fld id="{B64FA9ED-D765-4F6F-B9B9-6A8890EDB814}" type="slidenum">
              <a:rPr lang="en-US" smtClean="0"/>
              <a:t>1</a:t>
            </a:fld>
            <a:endParaRPr lang="en-US"/>
          </a:p>
        </p:txBody>
      </p:sp>
    </p:spTree>
    <p:extLst>
      <p:ext uri="{BB962C8B-B14F-4D97-AF65-F5344CB8AC3E}">
        <p14:creationId xmlns:p14="http://schemas.microsoft.com/office/powerpoint/2010/main" val="292445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0351" y="-128954"/>
            <a:ext cx="9875520" cy="1356360"/>
          </a:xfrm>
        </p:spPr>
        <p:txBody>
          <a:bodyPr>
            <a:normAutofit/>
          </a:bodyPr>
          <a:lstStyle/>
          <a:p>
            <a:r>
              <a:rPr lang="it-IT" sz="3600" dirty="0" smtClean="0"/>
              <a:t>Dibattito e risposte</a:t>
            </a:r>
            <a:endParaRPr lang="it-IT" sz="3600" dirty="0"/>
          </a:p>
        </p:txBody>
      </p:sp>
      <p:sp>
        <p:nvSpPr>
          <p:cNvPr id="3" name="Segnaposto contenuto 2"/>
          <p:cNvSpPr>
            <a:spLocks noGrp="1"/>
          </p:cNvSpPr>
          <p:nvPr>
            <p:ph idx="1"/>
          </p:nvPr>
        </p:nvSpPr>
        <p:spPr>
          <a:xfrm>
            <a:off x="254977" y="1125416"/>
            <a:ext cx="11641015" cy="5098412"/>
          </a:xfrm>
        </p:spPr>
        <p:txBody>
          <a:bodyPr>
            <a:normAutofit fontScale="32500" lnSpcReduction="20000"/>
          </a:bodyPr>
          <a:lstStyle/>
          <a:p>
            <a:r>
              <a:rPr lang="it-IT" sz="4000" dirty="0" smtClean="0">
                <a:solidFill>
                  <a:schemeClr val="tx1"/>
                </a:solidFill>
              </a:rPr>
              <a:t>THOMAS:  Centralità dei giovani e dei minori per il futuro delle società. La fiducia chiave per la loro evoluzione. Durante la pandemia si è sviluppata la solidarietà, soprattutto nei condomini. Reazione giusta, importante che nasce tra i giovani. Importanza della comunicazione nel creare situazioni pericolose, certe esternazioni anche di una parte della Chiesa cattolica non ha favorito. Bisogna infondere fiducia e dare speranza per il futuro.</a:t>
            </a:r>
          </a:p>
          <a:p>
            <a:r>
              <a:rPr lang="it-IT" sz="4000" dirty="0" smtClean="0">
                <a:solidFill>
                  <a:schemeClr val="tx1"/>
                </a:solidFill>
              </a:rPr>
              <a:t>CANEPA: Importanza delle capitanerie di porto e delle città portuali. Attenzione al fatto che parecchie società portuali stanno andando in mano a società straniere cinesi e in tutta l’Europa.</a:t>
            </a:r>
          </a:p>
          <a:p>
            <a:r>
              <a:rPr lang="it-IT" sz="4000" dirty="0" smtClean="0">
                <a:solidFill>
                  <a:schemeClr val="tx1"/>
                </a:solidFill>
              </a:rPr>
              <a:t>GIANNONI: Rilevanza delle disuguaglianze in salute. Bene l’approccio «</a:t>
            </a:r>
            <a:r>
              <a:rPr lang="it-IT" sz="4000" dirty="0" err="1" smtClean="0">
                <a:solidFill>
                  <a:schemeClr val="tx1"/>
                </a:solidFill>
              </a:rPr>
              <a:t>one</a:t>
            </a:r>
            <a:r>
              <a:rPr lang="it-IT" sz="4000" dirty="0" smtClean="0">
                <a:solidFill>
                  <a:schemeClr val="tx1"/>
                </a:solidFill>
              </a:rPr>
              <a:t> </a:t>
            </a:r>
            <a:r>
              <a:rPr lang="it-IT" sz="4000" dirty="0" err="1" smtClean="0">
                <a:solidFill>
                  <a:schemeClr val="tx1"/>
                </a:solidFill>
              </a:rPr>
              <a:t>health</a:t>
            </a:r>
            <a:r>
              <a:rPr lang="it-IT" sz="4000" dirty="0" smtClean="0">
                <a:solidFill>
                  <a:schemeClr val="tx1"/>
                </a:solidFill>
              </a:rPr>
              <a:t>». I nostri sistemi sanitari in Europa sono i meno organizzati, come possiamo risolvere i problemi con una politica globale? Come si misura la «</a:t>
            </a:r>
            <a:r>
              <a:rPr lang="it-IT" sz="4000" dirty="0" err="1" smtClean="0">
                <a:solidFill>
                  <a:schemeClr val="tx1"/>
                </a:solidFill>
              </a:rPr>
              <a:t>one</a:t>
            </a:r>
            <a:r>
              <a:rPr lang="it-IT" sz="4000" dirty="0" smtClean="0">
                <a:solidFill>
                  <a:schemeClr val="tx1"/>
                </a:solidFill>
              </a:rPr>
              <a:t> </a:t>
            </a:r>
            <a:r>
              <a:rPr lang="it-IT" sz="4000" dirty="0" err="1" smtClean="0">
                <a:solidFill>
                  <a:schemeClr val="tx1"/>
                </a:solidFill>
              </a:rPr>
              <a:t>health</a:t>
            </a:r>
            <a:r>
              <a:rPr lang="it-IT" sz="4000" dirty="0" smtClean="0">
                <a:solidFill>
                  <a:schemeClr val="tx1"/>
                </a:solidFill>
              </a:rPr>
              <a:t>»? Sarebbe necessario un approccio bottom up e non solo top down (per paese OECD). Le azioni di politica vanno condivise tra Paesi e la sfida è il coordinamento internazionale con attenzione delle pressioni dal basso. </a:t>
            </a:r>
          </a:p>
          <a:p>
            <a:r>
              <a:rPr lang="it-IT" sz="4000" dirty="0" smtClean="0">
                <a:solidFill>
                  <a:schemeClr val="tx1"/>
                </a:solidFill>
              </a:rPr>
              <a:t>MONS. FUSCO: I temi della sostenibilità vanno declinati sul piano umanistico e non solo economico o ambientale. Quindi sostenibilità </a:t>
            </a:r>
            <a:r>
              <a:rPr lang="it-IT" sz="4000" dirty="0" err="1" smtClean="0">
                <a:solidFill>
                  <a:schemeClr val="tx1"/>
                </a:solidFill>
              </a:rPr>
              <a:t>antropolica</a:t>
            </a:r>
            <a:r>
              <a:rPr lang="it-IT" sz="4000" dirty="0" smtClean="0">
                <a:solidFill>
                  <a:schemeClr val="tx1"/>
                </a:solidFill>
              </a:rPr>
              <a:t>. Occorre domandarsi come rinnovare il patto e coinvolgere le future generazioni. L’Europa deve essere dei giovani e per i giovani, in linea con le indicazioni della presidente EU. </a:t>
            </a:r>
          </a:p>
          <a:p>
            <a:r>
              <a:rPr lang="it-IT" sz="4000" dirty="0" smtClean="0">
                <a:solidFill>
                  <a:schemeClr val="tx1"/>
                </a:solidFill>
              </a:rPr>
              <a:t>MANCINI: Il Ministro della Transizione Ecologica ha affermato che la grande scommessa sarà il nucleare. La pandemia ci ha insegnato che dobbiamo rallentare e quindi su cosa è stata fondata questa scelta energetica?</a:t>
            </a:r>
          </a:p>
          <a:p>
            <a:r>
              <a:rPr lang="it-IT" sz="4000" dirty="0" smtClean="0">
                <a:solidFill>
                  <a:schemeClr val="tx1"/>
                </a:solidFill>
              </a:rPr>
              <a:t>GIUNTI: Quali sono gli incentivi sulle fonti alternative e rinnovabili, presenti anche nel PNRR? Nella costruzione della fiducia dei cittadini, oltre alle informazioni sulla salvaguardia dell’occupazione da parte delle imprese andrebbe incentivata un’economia solidaristica , basata sulla salvaguardia anche delle persone lavoranti e non. Come possono rispondere i sistemi legislativi  alle necessità della transizione ecologica?</a:t>
            </a:r>
          </a:p>
          <a:p>
            <a:r>
              <a:rPr lang="it-IT" sz="4000" dirty="0" smtClean="0">
                <a:solidFill>
                  <a:schemeClr val="tx1"/>
                </a:solidFill>
              </a:rPr>
              <a:t>RELATORI: Non siamo affatto sicuri che l’azione politica stia stimolando i cambiamenti desiderati e necessari alla risoluzione dei problemi attuali. La transizione ecologica necessita velocità ed è evidente la difficoltà di traduzione legislativa, senza sbagliare per giunta la strada da intraprendere. Il ritardo delle leggi nell’interpretare i fenomeni emergenti è noto e spiega anche il divario esistente tra i cittadini e politica. La Costituzione italiana poi non ha risolto ancora i rapporti tra Stato e Regioni e quindi figuriamoci adeguare l’impianto normativo alla transizione ecologica. Per cambiare i comportamenti bisogna prima conoscere la realtà, che oggi con questo seminario abbiamo cercato di delineare anche attraverso le misure internazionali. Tante misure però possono deviare dalla comprensione della realtà, poche sottacciono la realtà; tuttavia occorre investire e dare fiducia alla statistica ufficiale, come anche l’Agenda 2030 ci suggerisce tra i mezzi di implementazione.  L’opportunità dell’Agenda 2030 è da non perdere e la cooperazione tra Paesi, con l’ottica che siamo tutti cittadini dello stesso mondo, è l’unica possibilità per affrontare le sfide attuali. Le persone e le imprese a volte sono più avanti con i comportamenti rispetto alle attuazioni normative.  Bisogna tener conto anche di questo gap e cercare di colmarlo. Occorre soprattutto cooperazione istituzionale per attuare il PNRR, oltre che tra istituzioni, imprese, società civile e cittadini.  Se parliamo poi di nucleare da  fusione, se mai avverrà e semmai dopo il 2050, quando saremo fuori tempo massimo.  Se parliamo di nucleare di 4^ generazione è ancora di là da venire e per costruire gli impianti per questo nucleare necessitano decenni. Quindi il nucleare non può essere privo di impatti negativi. E’ meglio concentrarsi sulla realizzazione del Green Deal europeo piuttosto che fare uscite inopportune e dedicare risorse a fonti energetiche che non daranno i frutti necessari a superare la trappola evolutiva in cui siamo.   </a:t>
            </a:r>
            <a:endParaRPr lang="it-IT" dirty="0"/>
          </a:p>
        </p:txBody>
      </p:sp>
      <p:sp>
        <p:nvSpPr>
          <p:cNvPr id="4" name="Segnaposto data 3"/>
          <p:cNvSpPr>
            <a:spLocks noGrp="1"/>
          </p:cNvSpPr>
          <p:nvPr>
            <p:ph type="dt" sz="half" idx="10"/>
          </p:nvPr>
        </p:nvSpPr>
        <p:spPr/>
        <p:txBody>
          <a:bodyPr/>
          <a:lstStyle/>
          <a:p>
            <a:fld id="{FF013A7E-DB69-4C55-A6B9-1077DD35E9C9}" type="datetime3">
              <a:rPr lang="en-US" smtClean="0"/>
              <a:t>7 January 2022</a:t>
            </a:fld>
            <a:endParaRPr lang="en-US" dirty="0"/>
          </a:p>
        </p:txBody>
      </p:sp>
      <p:sp>
        <p:nvSpPr>
          <p:cNvPr id="5" name="Segnaposto numero diapositiva 4"/>
          <p:cNvSpPr>
            <a:spLocks noGrp="1"/>
          </p:cNvSpPr>
          <p:nvPr>
            <p:ph type="sldNum" sz="quarter" idx="12"/>
          </p:nvPr>
        </p:nvSpPr>
        <p:spPr/>
        <p:txBody>
          <a:bodyPr/>
          <a:lstStyle/>
          <a:p>
            <a:fld id="{B64FA9ED-D765-4F6F-B9B9-6A8890EDB814}" type="slidenum">
              <a:rPr lang="en-US" smtClean="0"/>
              <a:t>10</a:t>
            </a:fld>
            <a:endParaRPr lang="en-US"/>
          </a:p>
        </p:txBody>
      </p:sp>
    </p:spTree>
    <p:extLst>
      <p:ext uri="{BB962C8B-B14F-4D97-AF65-F5344CB8AC3E}">
        <p14:creationId xmlns:p14="http://schemas.microsoft.com/office/powerpoint/2010/main" val="365164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C99E-188A-47DE-B938-C1F8F3CC4EDE}"/>
              </a:ext>
            </a:extLst>
          </p:cNvPr>
          <p:cNvSpPr>
            <a:spLocks noGrp="1"/>
          </p:cNvSpPr>
          <p:nvPr>
            <p:ph type="title"/>
          </p:nvPr>
        </p:nvSpPr>
        <p:spPr/>
        <p:txBody>
          <a:bodyPr/>
          <a:lstStyle/>
          <a:p>
            <a:r>
              <a:rPr lang="pt-BR" dirty="0"/>
              <a:t>CONTATTI</a:t>
            </a:r>
            <a:endParaRPr lang="en-US" dirty="0">
              <a:solidFill>
                <a:srgbClr val="00B050"/>
              </a:solidFill>
            </a:endParaRPr>
          </a:p>
        </p:txBody>
      </p:sp>
      <p:pic>
        <p:nvPicPr>
          <p:cNvPr id="5" name="Content Placeholder 4">
            <a:extLst>
              <a:ext uri="{FF2B5EF4-FFF2-40B4-BE49-F238E27FC236}">
                <a16:creationId xmlns:a16="http://schemas.microsoft.com/office/drawing/2014/main" id="{FEA208BB-8C33-45BF-9A23-AC1126A421BA}"/>
              </a:ext>
            </a:extLst>
          </p:cNvPr>
          <p:cNvPicPr>
            <a:picLocks noGrp="1" noChangeAspect="1"/>
          </p:cNvPicPr>
          <p:nvPr>
            <p:ph idx="1"/>
          </p:nvPr>
        </p:nvPicPr>
        <p:blipFill rotWithShape="1">
          <a:blip r:embed="rId2"/>
          <a:srcRect r="87870"/>
          <a:stretch/>
        </p:blipFill>
        <p:spPr>
          <a:xfrm>
            <a:off x="1294517" y="1816521"/>
            <a:ext cx="453612" cy="774622"/>
          </a:xfrm>
        </p:spPr>
      </p:pic>
      <p:pic>
        <p:nvPicPr>
          <p:cNvPr id="8" name="Picture 7">
            <a:extLst>
              <a:ext uri="{FF2B5EF4-FFF2-40B4-BE49-F238E27FC236}">
                <a16:creationId xmlns:a16="http://schemas.microsoft.com/office/drawing/2014/main" id="{A232EE95-4853-4013-9800-768BE182C1F0}"/>
              </a:ext>
            </a:extLst>
          </p:cNvPr>
          <p:cNvPicPr>
            <a:picLocks noChangeAspect="1"/>
          </p:cNvPicPr>
          <p:nvPr/>
        </p:nvPicPr>
        <p:blipFill rotWithShape="1">
          <a:blip r:embed="rId3"/>
          <a:srcRect l="4095" r="3252"/>
          <a:stretch/>
        </p:blipFill>
        <p:spPr>
          <a:xfrm>
            <a:off x="4899545" y="6248400"/>
            <a:ext cx="2079009" cy="594662"/>
          </a:xfrm>
          <a:prstGeom prst="rect">
            <a:avLst/>
          </a:prstGeom>
        </p:spPr>
      </p:pic>
      <p:pic>
        <p:nvPicPr>
          <p:cNvPr id="9" name="Picture 8">
            <a:extLst>
              <a:ext uri="{FF2B5EF4-FFF2-40B4-BE49-F238E27FC236}">
                <a16:creationId xmlns:a16="http://schemas.microsoft.com/office/drawing/2014/main" id="{43EDC0F7-D3AE-45DB-8235-D5D1920BBA1C}"/>
              </a:ext>
            </a:extLst>
          </p:cNvPr>
          <p:cNvPicPr>
            <a:picLocks noChangeAspect="1"/>
          </p:cNvPicPr>
          <p:nvPr/>
        </p:nvPicPr>
        <p:blipFill rotWithShape="1">
          <a:blip r:embed="rId4"/>
          <a:srcRect l="974" r="73353" b="17976"/>
          <a:stretch/>
        </p:blipFill>
        <p:spPr>
          <a:xfrm>
            <a:off x="1143000" y="2761822"/>
            <a:ext cx="726167" cy="783807"/>
          </a:xfrm>
          <a:prstGeom prst="rect">
            <a:avLst/>
          </a:prstGeom>
        </p:spPr>
      </p:pic>
      <p:pic>
        <p:nvPicPr>
          <p:cNvPr id="11" name="Picture 10">
            <a:extLst>
              <a:ext uri="{FF2B5EF4-FFF2-40B4-BE49-F238E27FC236}">
                <a16:creationId xmlns:a16="http://schemas.microsoft.com/office/drawing/2014/main" id="{534502E1-E4BC-4317-B23D-81D79CD440D6}"/>
              </a:ext>
            </a:extLst>
          </p:cNvPr>
          <p:cNvPicPr>
            <a:picLocks noChangeAspect="1"/>
          </p:cNvPicPr>
          <p:nvPr/>
        </p:nvPicPr>
        <p:blipFill rotWithShape="1">
          <a:blip r:embed="rId5"/>
          <a:srcRect t="12364" r="71085" b="14427"/>
          <a:stretch/>
        </p:blipFill>
        <p:spPr>
          <a:xfrm>
            <a:off x="1143000" y="3765554"/>
            <a:ext cx="726167" cy="783808"/>
          </a:xfrm>
          <a:prstGeom prst="rect">
            <a:avLst/>
          </a:prstGeom>
        </p:spPr>
      </p:pic>
      <p:sp>
        <p:nvSpPr>
          <p:cNvPr id="12" name="TextBox 11">
            <a:extLst>
              <a:ext uri="{FF2B5EF4-FFF2-40B4-BE49-F238E27FC236}">
                <a16:creationId xmlns:a16="http://schemas.microsoft.com/office/drawing/2014/main" id="{12C5D19D-FA39-42EC-8771-657D5E79E99C}"/>
              </a:ext>
            </a:extLst>
          </p:cNvPr>
          <p:cNvSpPr txBox="1"/>
          <p:nvPr/>
        </p:nvSpPr>
        <p:spPr>
          <a:xfrm>
            <a:off x="1899646" y="1865399"/>
            <a:ext cx="3966882" cy="646331"/>
          </a:xfrm>
          <a:prstGeom prst="rect">
            <a:avLst/>
          </a:prstGeom>
          <a:noFill/>
        </p:spPr>
        <p:txBody>
          <a:bodyPr wrap="square">
            <a:spAutoFit/>
          </a:bodyPr>
          <a:lstStyle/>
          <a:p>
            <a:r>
              <a:rPr lang="it-IT" sz="1800" dirty="0">
                <a:solidFill>
                  <a:schemeClr val="tx1"/>
                </a:solidFill>
              </a:rPr>
              <a:t>Via Calabria 32 int. </a:t>
            </a:r>
            <a:r>
              <a:rPr lang="it-IT" dirty="0"/>
              <a:t>17 – 00187 ROMA</a:t>
            </a:r>
          </a:p>
          <a:p>
            <a:r>
              <a:rPr lang="it-IT" sz="1800" dirty="0">
                <a:solidFill>
                  <a:schemeClr val="tx1"/>
                </a:solidFill>
              </a:rPr>
              <a:t>Dove siamo</a:t>
            </a:r>
          </a:p>
        </p:txBody>
      </p:sp>
      <p:sp>
        <p:nvSpPr>
          <p:cNvPr id="13" name="TextBox 12">
            <a:extLst>
              <a:ext uri="{FF2B5EF4-FFF2-40B4-BE49-F238E27FC236}">
                <a16:creationId xmlns:a16="http://schemas.microsoft.com/office/drawing/2014/main" id="{3967BF36-45FE-48D5-9E94-E27ACC4A6368}"/>
              </a:ext>
            </a:extLst>
          </p:cNvPr>
          <p:cNvSpPr txBox="1"/>
          <p:nvPr/>
        </p:nvSpPr>
        <p:spPr>
          <a:xfrm>
            <a:off x="1946239" y="2849715"/>
            <a:ext cx="2079009" cy="646331"/>
          </a:xfrm>
          <a:prstGeom prst="rect">
            <a:avLst/>
          </a:prstGeom>
          <a:noFill/>
        </p:spPr>
        <p:txBody>
          <a:bodyPr wrap="square">
            <a:spAutoFit/>
          </a:bodyPr>
          <a:lstStyle/>
          <a:p>
            <a:r>
              <a:rPr lang="it-IT" dirty="0">
                <a:solidFill>
                  <a:srgbClr val="0070C0"/>
                </a:solidFill>
                <a:hlinkClick r:id="rId6">
                  <a:extLst>
                    <a:ext uri="{A12FA001-AC4F-418D-AE19-62706E023703}">
                      <ahyp:hlinkClr xmlns="" xmlns:ahyp="http://schemas.microsoft.com/office/drawing/2018/hyperlinkcolor" val="tx"/>
                    </a:ext>
                  </a:extLst>
                </a:hlinkClick>
              </a:rPr>
              <a:t>info@arpsess.it</a:t>
            </a:r>
            <a:endParaRPr lang="it-IT" dirty="0">
              <a:solidFill>
                <a:srgbClr val="0070C0"/>
              </a:solidFill>
            </a:endParaRPr>
          </a:p>
          <a:p>
            <a:r>
              <a:rPr lang="it-IT" dirty="0"/>
              <a:t>Scrivici</a:t>
            </a:r>
          </a:p>
        </p:txBody>
      </p:sp>
      <p:sp>
        <p:nvSpPr>
          <p:cNvPr id="14" name="TextBox 13">
            <a:extLst>
              <a:ext uri="{FF2B5EF4-FFF2-40B4-BE49-F238E27FC236}">
                <a16:creationId xmlns:a16="http://schemas.microsoft.com/office/drawing/2014/main" id="{2516F9FF-AA77-4556-9DF1-987FA4BF1608}"/>
              </a:ext>
            </a:extLst>
          </p:cNvPr>
          <p:cNvSpPr txBox="1"/>
          <p:nvPr/>
        </p:nvSpPr>
        <p:spPr>
          <a:xfrm>
            <a:off x="1869167" y="3765554"/>
            <a:ext cx="2156081" cy="646331"/>
          </a:xfrm>
          <a:prstGeom prst="rect">
            <a:avLst/>
          </a:prstGeom>
          <a:noFill/>
        </p:spPr>
        <p:txBody>
          <a:bodyPr wrap="square">
            <a:spAutoFit/>
          </a:bodyPr>
          <a:lstStyle/>
          <a:p>
            <a:r>
              <a:rPr lang="it-IT" sz="1800" dirty="0">
                <a:solidFill>
                  <a:schemeClr val="tx1"/>
                </a:solidFill>
              </a:rPr>
              <a:t>380151786</a:t>
            </a:r>
            <a:r>
              <a:rPr lang="it-IT" dirty="0"/>
              <a:t>4</a:t>
            </a:r>
          </a:p>
          <a:p>
            <a:r>
              <a:rPr lang="it-IT" sz="1800" dirty="0">
                <a:solidFill>
                  <a:schemeClr val="tx1"/>
                </a:solidFill>
              </a:rPr>
              <a:t>Chiamaci</a:t>
            </a:r>
          </a:p>
        </p:txBody>
      </p:sp>
      <p:sp>
        <p:nvSpPr>
          <p:cNvPr id="3" name="Date Placeholder 2">
            <a:extLst>
              <a:ext uri="{FF2B5EF4-FFF2-40B4-BE49-F238E27FC236}">
                <a16:creationId xmlns:a16="http://schemas.microsoft.com/office/drawing/2014/main" id="{89046EEE-BD1C-4103-89AC-283DD19B3CAD}"/>
              </a:ext>
            </a:extLst>
          </p:cNvPr>
          <p:cNvSpPr>
            <a:spLocks noGrp="1"/>
          </p:cNvSpPr>
          <p:nvPr>
            <p:ph type="dt" sz="half" idx="10"/>
          </p:nvPr>
        </p:nvSpPr>
        <p:spPr/>
        <p:txBody>
          <a:bodyPr/>
          <a:lstStyle/>
          <a:p>
            <a:fld id="{E9978487-923D-4F4F-AA6C-641F45F3B543}" type="datetime3">
              <a:rPr lang="en-US" smtClean="0"/>
              <a:t>7 January 2022</a:t>
            </a:fld>
            <a:endParaRPr lang="en-US"/>
          </a:p>
        </p:txBody>
      </p:sp>
      <p:sp>
        <p:nvSpPr>
          <p:cNvPr id="4" name="Slide Number Placeholder 3">
            <a:extLst>
              <a:ext uri="{FF2B5EF4-FFF2-40B4-BE49-F238E27FC236}">
                <a16:creationId xmlns:a16="http://schemas.microsoft.com/office/drawing/2014/main" id="{A85D2CED-46C9-4C5D-8C1F-FCF39ECA4D2D}"/>
              </a:ext>
            </a:extLst>
          </p:cNvPr>
          <p:cNvSpPr>
            <a:spLocks noGrp="1"/>
          </p:cNvSpPr>
          <p:nvPr>
            <p:ph type="sldNum" sz="quarter" idx="12"/>
          </p:nvPr>
        </p:nvSpPr>
        <p:spPr/>
        <p:txBody>
          <a:bodyPr/>
          <a:lstStyle/>
          <a:p>
            <a:fld id="{B64FA9ED-D765-4F6F-B9B9-6A8890EDB814}" type="slidenum">
              <a:rPr lang="en-US" smtClean="0"/>
              <a:t>11</a:t>
            </a:fld>
            <a:endParaRPr lang="en-US"/>
          </a:p>
        </p:txBody>
      </p:sp>
    </p:spTree>
    <p:extLst>
      <p:ext uri="{BB962C8B-B14F-4D97-AF65-F5344CB8AC3E}">
        <p14:creationId xmlns:p14="http://schemas.microsoft.com/office/powerpoint/2010/main" val="30138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C99E-188A-47DE-B938-C1F8F3CC4EDE}"/>
              </a:ext>
            </a:extLst>
          </p:cNvPr>
          <p:cNvSpPr>
            <a:spLocks noGrp="1"/>
          </p:cNvSpPr>
          <p:nvPr>
            <p:ph type="title"/>
          </p:nvPr>
        </p:nvSpPr>
        <p:spPr>
          <a:xfrm>
            <a:off x="3105434" y="2750820"/>
            <a:ext cx="5981132" cy="1356360"/>
          </a:xfrm>
        </p:spPr>
        <p:txBody>
          <a:bodyPr>
            <a:normAutofit fontScale="90000"/>
          </a:bodyPr>
          <a:lstStyle/>
          <a:p>
            <a:r>
              <a:rPr lang="en-US" dirty="0"/>
              <a:t>Grazie per </a:t>
            </a:r>
            <a:r>
              <a:rPr lang="en-US" dirty="0" err="1"/>
              <a:t>l'attenzione</a:t>
            </a:r>
            <a:r>
              <a:rPr lang="en-US" dirty="0"/>
              <a:t/>
            </a:r>
            <a:br>
              <a:rPr lang="en-US" dirty="0"/>
            </a:br>
            <a:r>
              <a:rPr lang="en-US" dirty="0"/>
              <a:t/>
            </a:r>
            <a:br>
              <a:rPr lang="en-US" dirty="0"/>
            </a:br>
            <a:r>
              <a:rPr lang="en-US" dirty="0"/>
              <a:t>     </a:t>
            </a:r>
            <a:r>
              <a:rPr lang="en-US" dirty="0">
                <a:hlinkClick r:id="rId2"/>
              </a:rPr>
              <a:t>www.arpsess.it</a:t>
            </a:r>
            <a:r>
              <a:rPr lang="en-US" dirty="0"/>
              <a:t/>
            </a:r>
            <a:br>
              <a:rPr lang="en-US" dirty="0"/>
            </a:br>
            <a:endParaRPr lang="en-US" dirty="0"/>
          </a:p>
        </p:txBody>
      </p:sp>
      <p:pic>
        <p:nvPicPr>
          <p:cNvPr id="8" name="Picture 7">
            <a:extLst>
              <a:ext uri="{FF2B5EF4-FFF2-40B4-BE49-F238E27FC236}">
                <a16:creationId xmlns:a16="http://schemas.microsoft.com/office/drawing/2014/main" id="{A232EE95-4853-4013-9800-768BE182C1F0}"/>
              </a:ext>
            </a:extLst>
          </p:cNvPr>
          <p:cNvPicPr>
            <a:picLocks noChangeAspect="1"/>
          </p:cNvPicPr>
          <p:nvPr/>
        </p:nvPicPr>
        <p:blipFill rotWithShape="1">
          <a:blip r:embed="rId3"/>
          <a:srcRect l="4095" r="3252"/>
          <a:stretch/>
        </p:blipFill>
        <p:spPr>
          <a:xfrm>
            <a:off x="4899545" y="6248400"/>
            <a:ext cx="2079009" cy="594662"/>
          </a:xfrm>
          <a:prstGeom prst="rect">
            <a:avLst/>
          </a:prstGeom>
        </p:spPr>
      </p:pic>
      <p:sp>
        <p:nvSpPr>
          <p:cNvPr id="3" name="Date Placeholder 2">
            <a:extLst>
              <a:ext uri="{FF2B5EF4-FFF2-40B4-BE49-F238E27FC236}">
                <a16:creationId xmlns:a16="http://schemas.microsoft.com/office/drawing/2014/main" id="{D167A114-24F6-4BF8-BAEC-B5C6AAD43921}"/>
              </a:ext>
            </a:extLst>
          </p:cNvPr>
          <p:cNvSpPr>
            <a:spLocks noGrp="1"/>
          </p:cNvSpPr>
          <p:nvPr>
            <p:ph type="dt" sz="half" idx="10"/>
          </p:nvPr>
        </p:nvSpPr>
        <p:spPr/>
        <p:txBody>
          <a:bodyPr/>
          <a:lstStyle/>
          <a:p>
            <a:fld id="{D082B161-F63B-42CA-9933-C7777114B9C8}" type="datetime3">
              <a:rPr lang="en-US" smtClean="0"/>
              <a:t>7 January 2022</a:t>
            </a:fld>
            <a:endParaRPr lang="en-US"/>
          </a:p>
        </p:txBody>
      </p:sp>
      <p:sp>
        <p:nvSpPr>
          <p:cNvPr id="4" name="Slide Number Placeholder 3">
            <a:extLst>
              <a:ext uri="{FF2B5EF4-FFF2-40B4-BE49-F238E27FC236}">
                <a16:creationId xmlns:a16="http://schemas.microsoft.com/office/drawing/2014/main" id="{A370D314-374D-462A-B553-62FE18C4A559}"/>
              </a:ext>
            </a:extLst>
          </p:cNvPr>
          <p:cNvSpPr>
            <a:spLocks noGrp="1"/>
          </p:cNvSpPr>
          <p:nvPr>
            <p:ph type="sldNum" sz="quarter" idx="12"/>
          </p:nvPr>
        </p:nvSpPr>
        <p:spPr/>
        <p:txBody>
          <a:bodyPr/>
          <a:lstStyle/>
          <a:p>
            <a:fld id="{B64FA9ED-D765-4F6F-B9B9-6A8890EDB814}" type="slidenum">
              <a:rPr lang="en-US" smtClean="0"/>
              <a:t>12</a:t>
            </a:fld>
            <a:endParaRPr lang="en-US"/>
          </a:p>
        </p:txBody>
      </p:sp>
    </p:spTree>
    <p:extLst>
      <p:ext uri="{BB962C8B-B14F-4D97-AF65-F5344CB8AC3E}">
        <p14:creationId xmlns:p14="http://schemas.microsoft.com/office/powerpoint/2010/main" val="55195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4FEDC-3D1B-4C32-8BAA-70E7E3DE331C}"/>
              </a:ext>
            </a:extLst>
          </p:cNvPr>
          <p:cNvPicPr>
            <a:picLocks noChangeAspect="1"/>
          </p:cNvPicPr>
          <p:nvPr/>
        </p:nvPicPr>
        <p:blipFill rotWithShape="1">
          <a:blip r:embed="rId2"/>
          <a:srcRect l="4255" r="3059"/>
          <a:stretch/>
        </p:blipFill>
        <p:spPr>
          <a:xfrm>
            <a:off x="0" y="0"/>
            <a:ext cx="12192000" cy="6857999"/>
          </a:xfrm>
          <a:prstGeom prst="rect">
            <a:avLst/>
          </a:prstGeom>
        </p:spPr>
      </p:pic>
      <p:pic>
        <p:nvPicPr>
          <p:cNvPr id="7" name="Picture 6">
            <a:extLst>
              <a:ext uri="{FF2B5EF4-FFF2-40B4-BE49-F238E27FC236}">
                <a16:creationId xmlns:a16="http://schemas.microsoft.com/office/drawing/2014/main" id="{7B48F422-27F2-4CD1-9CA5-73AC80806AD4}"/>
              </a:ext>
            </a:extLst>
          </p:cNvPr>
          <p:cNvPicPr>
            <a:picLocks noChangeAspect="1"/>
          </p:cNvPicPr>
          <p:nvPr/>
        </p:nvPicPr>
        <p:blipFill rotWithShape="1">
          <a:blip r:embed="rId3"/>
          <a:srcRect l="2574" t="2471" r="4024" b="2937"/>
          <a:stretch/>
        </p:blipFill>
        <p:spPr>
          <a:xfrm>
            <a:off x="4162566" y="1337481"/>
            <a:ext cx="3807727" cy="4162567"/>
          </a:xfrm>
          <a:prstGeom prst="rect">
            <a:avLst/>
          </a:prstGeom>
        </p:spPr>
      </p:pic>
      <p:sp>
        <p:nvSpPr>
          <p:cNvPr id="2" name="Date Placeholder 1">
            <a:extLst>
              <a:ext uri="{FF2B5EF4-FFF2-40B4-BE49-F238E27FC236}">
                <a16:creationId xmlns:a16="http://schemas.microsoft.com/office/drawing/2014/main" id="{94434DD4-AF31-4124-903D-1BD7473ADF21}"/>
              </a:ext>
            </a:extLst>
          </p:cNvPr>
          <p:cNvSpPr>
            <a:spLocks noGrp="1"/>
          </p:cNvSpPr>
          <p:nvPr>
            <p:ph type="dt" sz="half" idx="10"/>
          </p:nvPr>
        </p:nvSpPr>
        <p:spPr/>
        <p:txBody>
          <a:bodyPr/>
          <a:lstStyle/>
          <a:p>
            <a:fld id="{96EE61FD-190B-4B5F-B03B-D12EC77BFB64}" type="datetime3">
              <a:rPr lang="en-US" smtClean="0"/>
              <a:t>7 January 2022</a:t>
            </a:fld>
            <a:endParaRPr lang="en-US"/>
          </a:p>
        </p:txBody>
      </p:sp>
      <p:sp>
        <p:nvSpPr>
          <p:cNvPr id="3" name="Slide Number Placeholder 2">
            <a:extLst>
              <a:ext uri="{FF2B5EF4-FFF2-40B4-BE49-F238E27FC236}">
                <a16:creationId xmlns:a16="http://schemas.microsoft.com/office/drawing/2014/main" id="{EA7EF66E-42DD-4D4C-80B8-2264FCDB0FB6}"/>
              </a:ext>
            </a:extLst>
          </p:cNvPr>
          <p:cNvSpPr>
            <a:spLocks noGrp="1"/>
          </p:cNvSpPr>
          <p:nvPr>
            <p:ph type="sldNum" sz="quarter" idx="12"/>
          </p:nvPr>
        </p:nvSpPr>
        <p:spPr/>
        <p:txBody>
          <a:bodyPr/>
          <a:lstStyle/>
          <a:p>
            <a:fld id="{B64FA9ED-D765-4F6F-B9B9-6A8890EDB814}" type="slidenum">
              <a:rPr lang="en-US" smtClean="0"/>
              <a:t>2</a:t>
            </a:fld>
            <a:endParaRPr lang="en-US"/>
          </a:p>
        </p:txBody>
      </p:sp>
    </p:spTree>
    <p:extLst>
      <p:ext uri="{BB962C8B-B14F-4D97-AF65-F5344CB8AC3E}">
        <p14:creationId xmlns:p14="http://schemas.microsoft.com/office/powerpoint/2010/main" val="29720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76A7-1D08-4F25-B7EB-8DA8F6A772C0}"/>
              </a:ext>
            </a:extLst>
          </p:cNvPr>
          <p:cNvSpPr>
            <a:spLocks noGrp="1"/>
          </p:cNvSpPr>
          <p:nvPr>
            <p:ph type="title"/>
          </p:nvPr>
        </p:nvSpPr>
        <p:spPr/>
        <p:txBody>
          <a:bodyPr/>
          <a:lstStyle/>
          <a:p>
            <a:r>
              <a:rPr lang="en-US" dirty="0"/>
              <a:t>COSA </a:t>
            </a:r>
            <a:r>
              <a:rPr lang="en-US" dirty="0" smtClean="0"/>
              <a:t>TRATTIAMO </a:t>
            </a:r>
            <a:r>
              <a:rPr lang="en-US" dirty="0"/>
              <a:t>E LE NOSTRE LINEE PROGETTUALI</a:t>
            </a:r>
          </a:p>
        </p:txBody>
      </p:sp>
      <p:sp>
        <p:nvSpPr>
          <p:cNvPr id="3" name="Content Placeholder 2">
            <a:extLst>
              <a:ext uri="{FF2B5EF4-FFF2-40B4-BE49-F238E27FC236}">
                <a16:creationId xmlns:a16="http://schemas.microsoft.com/office/drawing/2014/main" id="{5E595AF5-1EB4-4EA0-9AC6-545B68857F29}"/>
              </a:ext>
            </a:extLst>
          </p:cNvPr>
          <p:cNvSpPr>
            <a:spLocks noGrp="1"/>
          </p:cNvSpPr>
          <p:nvPr>
            <p:ph idx="1"/>
          </p:nvPr>
        </p:nvSpPr>
        <p:spPr/>
        <p:txBody>
          <a:bodyPr>
            <a:normAutofit/>
          </a:bodyPr>
          <a:lstStyle/>
          <a:p>
            <a:r>
              <a:rPr lang="it-IT" sz="2000" dirty="0">
                <a:solidFill>
                  <a:schemeClr val="tx1"/>
                </a:solidFill>
              </a:rPr>
              <a:t>È una associazione senza scopo di lucro che si propone direalizzare attività per il bene comune.</a:t>
            </a:r>
          </a:p>
          <a:p>
            <a:r>
              <a:rPr lang="it-IT" sz="2000" dirty="0">
                <a:solidFill>
                  <a:schemeClr val="tx1"/>
                </a:solidFill>
              </a:rPr>
              <a:t>Ricerche e sviluppo su tematiche specifiche riguardanti l'ambiente, sempre in un'ottica dello sviluppo e del benessere equo, sostenibile e solidale.</a:t>
            </a:r>
          </a:p>
          <a:p>
            <a:r>
              <a:rPr lang="it-IT" sz="2000" dirty="0">
                <a:solidFill>
                  <a:schemeClr val="tx1"/>
                </a:solidFill>
              </a:rPr>
              <a:t>Promuovere la conoscenza dell' ambiente dal punto di vista economico sociale e istituzionale per mantenere o aumentare il benessere delle persone e del sistema naturale</a:t>
            </a:r>
          </a:p>
          <a:p>
            <a:r>
              <a:rPr lang="it-IT" sz="2000" dirty="0">
                <a:solidFill>
                  <a:schemeClr val="tx1"/>
                </a:solidFill>
              </a:rPr>
              <a:t>Realizzare prevenzione e recupero di minorenni problematici, attraverso il loro ascolto e la mediazione sia familiare che scolastica.</a:t>
            </a:r>
          </a:p>
          <a:p>
            <a:r>
              <a:rPr lang="it-IT" sz="2000" dirty="0">
                <a:solidFill>
                  <a:schemeClr val="tx1"/>
                </a:solidFill>
              </a:rPr>
              <a:t>Attività di sostegno morale e sociale ai diversamente abili e anziani per favorire inclusività sociale.</a:t>
            </a:r>
            <a:endParaRPr lang="it-IT" dirty="0"/>
          </a:p>
          <a:p>
            <a:endParaRPr lang="en-US" dirty="0"/>
          </a:p>
        </p:txBody>
      </p:sp>
      <p:pic>
        <p:nvPicPr>
          <p:cNvPr id="9" name="Picture 8">
            <a:extLst>
              <a:ext uri="{FF2B5EF4-FFF2-40B4-BE49-F238E27FC236}">
                <a16:creationId xmlns:a16="http://schemas.microsoft.com/office/drawing/2014/main" id="{5093D3B9-CF1C-44D5-9CE1-DED79666727E}"/>
              </a:ext>
            </a:extLst>
          </p:cNvPr>
          <p:cNvPicPr>
            <a:picLocks noChangeAspect="1"/>
          </p:cNvPicPr>
          <p:nvPr/>
        </p:nvPicPr>
        <p:blipFill rotWithShape="1">
          <a:blip r:embed="rId2"/>
          <a:srcRect l="4095" r="3252"/>
          <a:stretch/>
        </p:blipFill>
        <p:spPr>
          <a:xfrm>
            <a:off x="4899545" y="6248400"/>
            <a:ext cx="2079009" cy="594662"/>
          </a:xfrm>
          <a:prstGeom prst="rect">
            <a:avLst/>
          </a:prstGeom>
        </p:spPr>
      </p:pic>
      <p:sp>
        <p:nvSpPr>
          <p:cNvPr id="4" name="Date Placeholder 3">
            <a:extLst>
              <a:ext uri="{FF2B5EF4-FFF2-40B4-BE49-F238E27FC236}">
                <a16:creationId xmlns:a16="http://schemas.microsoft.com/office/drawing/2014/main" id="{1589C469-7A70-4716-8231-561B8E386200}"/>
              </a:ext>
            </a:extLst>
          </p:cNvPr>
          <p:cNvSpPr>
            <a:spLocks noGrp="1"/>
          </p:cNvSpPr>
          <p:nvPr>
            <p:ph type="dt" sz="half" idx="10"/>
          </p:nvPr>
        </p:nvSpPr>
        <p:spPr/>
        <p:txBody>
          <a:bodyPr/>
          <a:lstStyle/>
          <a:p>
            <a:fld id="{99A0B18E-D1AD-4F02-80C7-0C4AE8D7699D}" type="datetime3">
              <a:rPr lang="en-US" smtClean="0"/>
              <a:t>7 January 2022</a:t>
            </a:fld>
            <a:endParaRPr lang="en-US"/>
          </a:p>
        </p:txBody>
      </p:sp>
      <p:sp>
        <p:nvSpPr>
          <p:cNvPr id="5" name="Slide Number Placeholder 4">
            <a:extLst>
              <a:ext uri="{FF2B5EF4-FFF2-40B4-BE49-F238E27FC236}">
                <a16:creationId xmlns:a16="http://schemas.microsoft.com/office/drawing/2014/main" id="{282270D9-6E39-454C-AC04-75895157ECE1}"/>
              </a:ext>
            </a:extLst>
          </p:cNvPr>
          <p:cNvSpPr>
            <a:spLocks noGrp="1"/>
          </p:cNvSpPr>
          <p:nvPr>
            <p:ph type="sldNum" sz="quarter" idx="12"/>
          </p:nvPr>
        </p:nvSpPr>
        <p:spPr/>
        <p:txBody>
          <a:bodyPr/>
          <a:lstStyle/>
          <a:p>
            <a:fld id="{B64FA9ED-D765-4F6F-B9B9-6A8890EDB814}" type="slidenum">
              <a:rPr lang="en-US" smtClean="0"/>
              <a:t>3</a:t>
            </a:fld>
            <a:endParaRPr lang="en-US"/>
          </a:p>
        </p:txBody>
      </p:sp>
    </p:spTree>
    <p:extLst>
      <p:ext uri="{BB962C8B-B14F-4D97-AF65-F5344CB8AC3E}">
        <p14:creationId xmlns:p14="http://schemas.microsoft.com/office/powerpoint/2010/main" val="127869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76A7-1D08-4F25-B7EB-8DA8F6A772C0}"/>
              </a:ext>
            </a:extLst>
          </p:cNvPr>
          <p:cNvSpPr>
            <a:spLocks noGrp="1"/>
          </p:cNvSpPr>
          <p:nvPr>
            <p:ph type="title"/>
          </p:nvPr>
        </p:nvSpPr>
        <p:spPr>
          <a:xfrm>
            <a:off x="1142996" y="297976"/>
            <a:ext cx="9875520" cy="1112520"/>
          </a:xfrm>
        </p:spPr>
        <p:txBody>
          <a:bodyPr>
            <a:normAutofit/>
          </a:bodyPr>
          <a:lstStyle/>
          <a:p>
            <a:r>
              <a:rPr lang="en-US" sz="4800" dirty="0"/>
              <a:t>LA STORIA </a:t>
            </a:r>
            <a:r>
              <a:rPr lang="en-US" sz="4800" dirty="0" smtClean="0"/>
              <a:t>IN SINTESI DI ARPSESS</a:t>
            </a:r>
            <a:endParaRPr lang="en-US" b="0" i="0" dirty="0">
              <a:effectLst/>
              <a:latin typeface="Montserrat" panose="00000500000000000000" pitchFamily="2" charset="0"/>
            </a:endParaRPr>
          </a:p>
        </p:txBody>
      </p:sp>
      <p:sp>
        <p:nvSpPr>
          <p:cNvPr id="3" name="Content Placeholder 2">
            <a:extLst>
              <a:ext uri="{FF2B5EF4-FFF2-40B4-BE49-F238E27FC236}">
                <a16:creationId xmlns:a16="http://schemas.microsoft.com/office/drawing/2014/main" id="{5E595AF5-1EB4-4EA0-9AC6-545B68857F29}"/>
              </a:ext>
            </a:extLst>
          </p:cNvPr>
          <p:cNvSpPr>
            <a:spLocks noGrp="1"/>
          </p:cNvSpPr>
          <p:nvPr>
            <p:ph idx="1"/>
          </p:nvPr>
        </p:nvSpPr>
        <p:spPr>
          <a:xfrm>
            <a:off x="184638" y="1204546"/>
            <a:ext cx="11755316" cy="4732230"/>
          </a:xfrm>
        </p:spPr>
        <p:txBody>
          <a:bodyPr>
            <a:noAutofit/>
          </a:bodyPr>
          <a:lstStyle/>
          <a:p>
            <a:r>
              <a:rPr lang="it-IT" sz="1800" dirty="0">
                <a:solidFill>
                  <a:schemeClr val="tx1"/>
                </a:solidFill>
              </a:rPr>
              <a:t>L’associazione nasce intorno al 2016 per mantenere vivi gli studi e le analisi sullo sviluppo equo e sostenibile degli studenti e dei </a:t>
            </a:r>
            <a:r>
              <a:rPr lang="it-IT" sz="1800" dirty="0" smtClean="0">
                <a:solidFill>
                  <a:schemeClr val="tx1"/>
                </a:solidFill>
              </a:rPr>
              <a:t>ricercatori. Il </a:t>
            </a:r>
            <a:r>
              <a:rPr lang="it-IT" sz="1800" dirty="0">
                <a:solidFill>
                  <a:schemeClr val="tx1"/>
                </a:solidFill>
              </a:rPr>
              <a:t>primo lavoro comune è stato il libro “Benessere e Sviluppo Sostenibili – Una lettura per l’Italia”, edito da Universitalia  e presentato per la prima volta presso il CNEL a fine novembre 2016</a:t>
            </a:r>
            <a:r>
              <a:rPr lang="it-IT" sz="1800" dirty="0" smtClean="0">
                <a:solidFill>
                  <a:schemeClr val="tx1"/>
                </a:solidFill>
              </a:rPr>
              <a:t>.</a:t>
            </a:r>
          </a:p>
          <a:p>
            <a:r>
              <a:rPr lang="it-IT" sz="1800" dirty="0">
                <a:solidFill>
                  <a:schemeClr val="tx1"/>
                </a:solidFill>
              </a:rPr>
              <a:t>Nel 2017 è iniziata la progettazione di un percorso di formazione per i dirigenti del Terzo settore con lo scopo di sviluppare capacità di pianificazione strategica orientata agli obiettivi di sviluppo sostenibile delle Nazioni </a:t>
            </a:r>
            <a:r>
              <a:rPr lang="it-IT" sz="1800" dirty="0" err="1" smtClean="0">
                <a:solidFill>
                  <a:schemeClr val="tx1"/>
                </a:solidFill>
              </a:rPr>
              <a:t>Unite,che</a:t>
            </a:r>
            <a:r>
              <a:rPr lang="it-IT" sz="1800" dirty="0" smtClean="0">
                <a:solidFill>
                  <a:schemeClr val="tx1"/>
                </a:solidFill>
              </a:rPr>
              <a:t> si è svolto per tutto il 2018. Successivamente sono stati organizzati diversi corsi e seminari sul benessere e sviluppo sostenibili.</a:t>
            </a:r>
          </a:p>
          <a:p>
            <a:r>
              <a:rPr lang="it-IT" sz="1800" dirty="0" smtClean="0">
                <a:solidFill>
                  <a:schemeClr val="tx1"/>
                </a:solidFill>
              </a:rPr>
              <a:t>Nel </a:t>
            </a:r>
            <a:r>
              <a:rPr lang="it-IT" sz="1800" dirty="0">
                <a:solidFill>
                  <a:schemeClr val="tx1"/>
                </a:solidFill>
              </a:rPr>
              <a:t>luglio 2020, </a:t>
            </a:r>
            <a:r>
              <a:rPr lang="it-IT" sz="1800" dirty="0" smtClean="0">
                <a:solidFill>
                  <a:schemeClr val="tx1"/>
                </a:solidFill>
              </a:rPr>
              <a:t>è stato creato </a:t>
            </a:r>
            <a:r>
              <a:rPr lang="it-IT" sz="1800" dirty="0">
                <a:solidFill>
                  <a:schemeClr val="tx1"/>
                </a:solidFill>
              </a:rPr>
              <a:t>un gruppo sul social </a:t>
            </a:r>
            <a:r>
              <a:rPr lang="it-IT" sz="1800" dirty="0" err="1">
                <a:solidFill>
                  <a:schemeClr val="tx1"/>
                </a:solidFill>
              </a:rPr>
              <a:t>Facebook</a:t>
            </a:r>
            <a:r>
              <a:rPr lang="it-IT" sz="1800" dirty="0">
                <a:solidFill>
                  <a:schemeClr val="tx1"/>
                </a:solidFill>
              </a:rPr>
              <a:t> di cittadinanza attiva per supportare la diffusione della cultura basata su valori derivanti dal </a:t>
            </a:r>
            <a:r>
              <a:rPr lang="it-IT" sz="1800" dirty="0" smtClean="0">
                <a:solidFill>
                  <a:schemeClr val="tx1"/>
                </a:solidFill>
              </a:rPr>
              <a:t>dettato costituzionale, per valorizzare il bello del patrimonio culturale e paesaggistico dei borghi e delle aree interne.</a:t>
            </a:r>
            <a:endParaRPr lang="it-IT" sz="1800" dirty="0">
              <a:solidFill>
                <a:schemeClr val="tx1"/>
              </a:solidFill>
            </a:endParaRPr>
          </a:p>
          <a:p>
            <a:r>
              <a:rPr lang="it-IT" sz="1800" dirty="0" smtClean="0">
                <a:solidFill>
                  <a:schemeClr val="tx1"/>
                </a:solidFill>
              </a:rPr>
              <a:t>Sin </a:t>
            </a:r>
            <a:r>
              <a:rPr lang="it-IT" sz="1800" dirty="0">
                <a:solidFill>
                  <a:schemeClr val="tx1"/>
                </a:solidFill>
              </a:rPr>
              <a:t>dall’inizio della costituzione di ARPSESS sono stati organizzati corsi per sviluppare capacità di aiuto verso categorie sociali vulnerabili. In particolare i corsi di criminologia minorile  e psicologia sociale per genitori ed esperti di settore, valorizzando l’apprendimento delle corrette modalità di ascolto dei figli minori mediante la comprensione affettiva e la fiducia accordata loro al fine di una responsabilizzazione che prevenga le devianze sociali e gli atteggiamenti criminosi. </a:t>
            </a:r>
          </a:p>
          <a:p>
            <a:r>
              <a:rPr lang="it-IT" sz="1800" dirty="0">
                <a:solidFill>
                  <a:schemeClr val="tx1"/>
                </a:solidFill>
              </a:rPr>
              <a:t>E’ stato attivato un centro di ascolto per persone fragili, attivando il primo contatto con persone bisognose d’aiuto (minori dipendenti da droghe, alcol e strumenti informatici, persone diversamente abili, anziani soli, famiglie straniere), al fine di creare un rapporto costante e periodico di sostegno psicologico e sociale.</a:t>
            </a:r>
          </a:p>
          <a:p>
            <a:pPr marL="45720" indent="0">
              <a:buNone/>
            </a:pPr>
            <a:endParaRPr lang="it-IT" sz="1800" dirty="0"/>
          </a:p>
        </p:txBody>
      </p:sp>
      <p:pic>
        <p:nvPicPr>
          <p:cNvPr id="9" name="Picture 8">
            <a:extLst>
              <a:ext uri="{FF2B5EF4-FFF2-40B4-BE49-F238E27FC236}">
                <a16:creationId xmlns:a16="http://schemas.microsoft.com/office/drawing/2014/main" id="{5093D3B9-CF1C-44D5-9CE1-DED79666727E}"/>
              </a:ext>
            </a:extLst>
          </p:cNvPr>
          <p:cNvPicPr>
            <a:picLocks noChangeAspect="1"/>
          </p:cNvPicPr>
          <p:nvPr/>
        </p:nvPicPr>
        <p:blipFill rotWithShape="1">
          <a:blip r:embed="rId2"/>
          <a:srcRect l="4095" r="3252"/>
          <a:stretch/>
        </p:blipFill>
        <p:spPr>
          <a:xfrm>
            <a:off x="4899545" y="6248400"/>
            <a:ext cx="2079009" cy="594662"/>
          </a:xfrm>
          <a:prstGeom prst="rect">
            <a:avLst/>
          </a:prstGeom>
        </p:spPr>
      </p:pic>
      <p:sp>
        <p:nvSpPr>
          <p:cNvPr id="4" name="Date Placeholder 3">
            <a:extLst>
              <a:ext uri="{FF2B5EF4-FFF2-40B4-BE49-F238E27FC236}">
                <a16:creationId xmlns:a16="http://schemas.microsoft.com/office/drawing/2014/main" id="{33B88B17-3FDB-4D12-85E1-9F8440EAC88A}"/>
              </a:ext>
            </a:extLst>
          </p:cNvPr>
          <p:cNvSpPr>
            <a:spLocks noGrp="1"/>
          </p:cNvSpPr>
          <p:nvPr>
            <p:ph type="dt" sz="half" idx="10"/>
          </p:nvPr>
        </p:nvSpPr>
        <p:spPr/>
        <p:txBody>
          <a:bodyPr/>
          <a:lstStyle/>
          <a:p>
            <a:fld id="{C38A142C-B0E6-49E3-BD49-72A8EE3C059A}" type="datetime3">
              <a:rPr lang="en-US" smtClean="0"/>
              <a:t>7 January 2022</a:t>
            </a:fld>
            <a:endParaRPr lang="en-US"/>
          </a:p>
        </p:txBody>
      </p:sp>
      <p:sp>
        <p:nvSpPr>
          <p:cNvPr id="5" name="Slide Number Placeholder 4">
            <a:extLst>
              <a:ext uri="{FF2B5EF4-FFF2-40B4-BE49-F238E27FC236}">
                <a16:creationId xmlns:a16="http://schemas.microsoft.com/office/drawing/2014/main" id="{622FCFFB-4D25-436C-8B76-4667CC94CAE0}"/>
              </a:ext>
            </a:extLst>
          </p:cNvPr>
          <p:cNvSpPr>
            <a:spLocks noGrp="1"/>
          </p:cNvSpPr>
          <p:nvPr>
            <p:ph type="sldNum" sz="quarter" idx="12"/>
          </p:nvPr>
        </p:nvSpPr>
        <p:spPr/>
        <p:txBody>
          <a:bodyPr/>
          <a:lstStyle/>
          <a:p>
            <a:fld id="{B64FA9ED-D765-4F6F-B9B9-6A8890EDB814}" type="slidenum">
              <a:rPr lang="en-US" smtClean="0"/>
              <a:t>4</a:t>
            </a:fld>
            <a:endParaRPr lang="en-US"/>
          </a:p>
        </p:txBody>
      </p:sp>
    </p:spTree>
    <p:extLst>
      <p:ext uri="{BB962C8B-B14F-4D97-AF65-F5344CB8AC3E}">
        <p14:creationId xmlns:p14="http://schemas.microsoft.com/office/powerpoint/2010/main" val="191995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C99E-188A-47DE-B938-C1F8F3CC4EDE}"/>
              </a:ext>
            </a:extLst>
          </p:cNvPr>
          <p:cNvSpPr>
            <a:spLocks noGrp="1"/>
          </p:cNvSpPr>
          <p:nvPr>
            <p:ph type="title"/>
          </p:nvPr>
        </p:nvSpPr>
        <p:spPr/>
        <p:txBody>
          <a:bodyPr/>
          <a:lstStyle/>
          <a:p>
            <a:r>
              <a:rPr lang="pt-BR" dirty="0"/>
              <a:t>I NOSTRI OBIETTIVI</a:t>
            </a:r>
            <a:endParaRPr lang="en-US" dirty="0"/>
          </a:p>
        </p:txBody>
      </p:sp>
      <p:sp>
        <p:nvSpPr>
          <p:cNvPr id="3" name="Content Placeholder 2">
            <a:extLst>
              <a:ext uri="{FF2B5EF4-FFF2-40B4-BE49-F238E27FC236}">
                <a16:creationId xmlns:a16="http://schemas.microsoft.com/office/drawing/2014/main" id="{B89F3AC9-3E7B-4176-B248-726F8F85B83A}"/>
              </a:ext>
            </a:extLst>
          </p:cNvPr>
          <p:cNvSpPr>
            <a:spLocks noGrp="1"/>
          </p:cNvSpPr>
          <p:nvPr>
            <p:ph idx="1"/>
          </p:nvPr>
        </p:nvSpPr>
        <p:spPr>
          <a:xfrm>
            <a:off x="1143000" y="2057400"/>
            <a:ext cx="8833513" cy="713096"/>
          </a:xfrm>
        </p:spPr>
        <p:txBody>
          <a:bodyPr/>
          <a:lstStyle/>
          <a:p>
            <a:r>
              <a:rPr lang="pt-BR" dirty="0"/>
              <a:t>5 OBIETTIVI</a:t>
            </a:r>
            <a:r>
              <a:rPr lang="en-US" dirty="0"/>
              <a:t> PRINCIPALI</a:t>
            </a:r>
          </a:p>
        </p:txBody>
      </p:sp>
      <p:pic>
        <p:nvPicPr>
          <p:cNvPr id="7" name="Picture 6">
            <a:extLst>
              <a:ext uri="{FF2B5EF4-FFF2-40B4-BE49-F238E27FC236}">
                <a16:creationId xmlns:a16="http://schemas.microsoft.com/office/drawing/2014/main" id="{54CCF7C0-277E-4D0A-95E7-7554EAC50707}"/>
              </a:ext>
            </a:extLst>
          </p:cNvPr>
          <p:cNvPicPr>
            <a:picLocks noChangeAspect="1"/>
          </p:cNvPicPr>
          <p:nvPr/>
        </p:nvPicPr>
        <p:blipFill>
          <a:blip r:embed="rId2"/>
          <a:stretch>
            <a:fillRect/>
          </a:stretch>
        </p:blipFill>
        <p:spPr>
          <a:xfrm>
            <a:off x="1143000" y="2658755"/>
            <a:ext cx="9256593" cy="3314700"/>
          </a:xfrm>
          <a:prstGeom prst="rect">
            <a:avLst/>
          </a:prstGeom>
        </p:spPr>
      </p:pic>
      <p:pic>
        <p:nvPicPr>
          <p:cNvPr id="8" name="Picture 7">
            <a:extLst>
              <a:ext uri="{FF2B5EF4-FFF2-40B4-BE49-F238E27FC236}">
                <a16:creationId xmlns:a16="http://schemas.microsoft.com/office/drawing/2014/main" id="{A232EE95-4853-4013-9800-768BE182C1F0}"/>
              </a:ext>
            </a:extLst>
          </p:cNvPr>
          <p:cNvPicPr>
            <a:picLocks noChangeAspect="1"/>
          </p:cNvPicPr>
          <p:nvPr/>
        </p:nvPicPr>
        <p:blipFill rotWithShape="1">
          <a:blip r:embed="rId3"/>
          <a:srcRect l="4095" r="3252"/>
          <a:stretch/>
        </p:blipFill>
        <p:spPr>
          <a:xfrm>
            <a:off x="4899545" y="6248400"/>
            <a:ext cx="2079009" cy="594662"/>
          </a:xfrm>
          <a:prstGeom prst="rect">
            <a:avLst/>
          </a:prstGeom>
        </p:spPr>
      </p:pic>
      <p:sp>
        <p:nvSpPr>
          <p:cNvPr id="4" name="Date Placeholder 3">
            <a:extLst>
              <a:ext uri="{FF2B5EF4-FFF2-40B4-BE49-F238E27FC236}">
                <a16:creationId xmlns:a16="http://schemas.microsoft.com/office/drawing/2014/main" id="{0A67491F-40B7-447F-BE0A-7ADC579F6A1A}"/>
              </a:ext>
            </a:extLst>
          </p:cNvPr>
          <p:cNvSpPr>
            <a:spLocks noGrp="1"/>
          </p:cNvSpPr>
          <p:nvPr>
            <p:ph type="dt" sz="half" idx="10"/>
          </p:nvPr>
        </p:nvSpPr>
        <p:spPr/>
        <p:txBody>
          <a:bodyPr/>
          <a:lstStyle/>
          <a:p>
            <a:fld id="{8794920A-84E2-476F-9F6C-8FC3B8C00D9C}" type="datetime3">
              <a:rPr lang="en-US" smtClean="0"/>
              <a:t>7 January 2022</a:t>
            </a:fld>
            <a:endParaRPr lang="en-US"/>
          </a:p>
        </p:txBody>
      </p:sp>
      <p:sp>
        <p:nvSpPr>
          <p:cNvPr id="5" name="Slide Number Placeholder 4">
            <a:extLst>
              <a:ext uri="{FF2B5EF4-FFF2-40B4-BE49-F238E27FC236}">
                <a16:creationId xmlns:a16="http://schemas.microsoft.com/office/drawing/2014/main" id="{9D037435-CE33-4209-A2D5-974A581EA2B9}"/>
              </a:ext>
            </a:extLst>
          </p:cNvPr>
          <p:cNvSpPr>
            <a:spLocks noGrp="1"/>
          </p:cNvSpPr>
          <p:nvPr>
            <p:ph type="sldNum" sz="quarter" idx="12"/>
          </p:nvPr>
        </p:nvSpPr>
        <p:spPr/>
        <p:txBody>
          <a:bodyPr/>
          <a:lstStyle/>
          <a:p>
            <a:fld id="{B64FA9ED-D765-4F6F-B9B9-6A8890EDB814}" type="slidenum">
              <a:rPr lang="en-US" smtClean="0"/>
              <a:t>5</a:t>
            </a:fld>
            <a:endParaRPr lang="en-US"/>
          </a:p>
        </p:txBody>
      </p:sp>
    </p:spTree>
    <p:extLst>
      <p:ext uri="{BB962C8B-B14F-4D97-AF65-F5344CB8AC3E}">
        <p14:creationId xmlns:p14="http://schemas.microsoft.com/office/powerpoint/2010/main" val="253110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C99E-188A-47DE-B938-C1F8F3CC4EDE}"/>
              </a:ext>
            </a:extLst>
          </p:cNvPr>
          <p:cNvSpPr>
            <a:spLocks noGrp="1"/>
          </p:cNvSpPr>
          <p:nvPr>
            <p:ph type="title"/>
          </p:nvPr>
        </p:nvSpPr>
        <p:spPr/>
        <p:txBody>
          <a:bodyPr/>
          <a:lstStyle/>
          <a:p>
            <a:r>
              <a:rPr lang="pt-BR" dirty="0"/>
              <a:t>I progetti </a:t>
            </a:r>
            <a:r>
              <a:rPr lang="pt-BR" dirty="0" smtClean="0"/>
              <a:t>attuali di </a:t>
            </a:r>
            <a:r>
              <a:rPr lang="pt-BR" dirty="0"/>
              <a:t>ARPSESS</a:t>
            </a:r>
            <a:endParaRPr lang="en-US" dirty="0">
              <a:solidFill>
                <a:srgbClr val="00B050"/>
              </a:solidFill>
            </a:endParaRPr>
          </a:p>
        </p:txBody>
      </p:sp>
      <p:pic>
        <p:nvPicPr>
          <p:cNvPr id="8" name="Picture 7">
            <a:extLst>
              <a:ext uri="{FF2B5EF4-FFF2-40B4-BE49-F238E27FC236}">
                <a16:creationId xmlns:a16="http://schemas.microsoft.com/office/drawing/2014/main" id="{A232EE95-4853-4013-9800-768BE182C1F0}"/>
              </a:ext>
            </a:extLst>
          </p:cNvPr>
          <p:cNvPicPr>
            <a:picLocks noChangeAspect="1"/>
          </p:cNvPicPr>
          <p:nvPr/>
        </p:nvPicPr>
        <p:blipFill rotWithShape="1">
          <a:blip r:embed="rId2"/>
          <a:srcRect l="4095" r="3252"/>
          <a:stretch/>
        </p:blipFill>
        <p:spPr>
          <a:xfrm>
            <a:off x="4899545" y="6248400"/>
            <a:ext cx="2079009" cy="594662"/>
          </a:xfrm>
          <a:prstGeom prst="rect">
            <a:avLst/>
          </a:prstGeom>
        </p:spPr>
      </p:pic>
      <p:sp>
        <p:nvSpPr>
          <p:cNvPr id="3" name="Date Placeholder 2">
            <a:extLst>
              <a:ext uri="{FF2B5EF4-FFF2-40B4-BE49-F238E27FC236}">
                <a16:creationId xmlns:a16="http://schemas.microsoft.com/office/drawing/2014/main" id="{89046EEE-BD1C-4103-89AC-283DD19B3CAD}"/>
              </a:ext>
            </a:extLst>
          </p:cNvPr>
          <p:cNvSpPr>
            <a:spLocks noGrp="1"/>
          </p:cNvSpPr>
          <p:nvPr>
            <p:ph type="dt" sz="half" idx="10"/>
          </p:nvPr>
        </p:nvSpPr>
        <p:spPr/>
        <p:txBody>
          <a:bodyPr/>
          <a:lstStyle/>
          <a:p>
            <a:fld id="{E9978487-923D-4F4F-AA6C-641F45F3B543}" type="datetime3">
              <a:rPr lang="en-US" smtClean="0"/>
              <a:t>7 January 2022</a:t>
            </a:fld>
            <a:endParaRPr lang="en-US"/>
          </a:p>
        </p:txBody>
      </p:sp>
      <p:sp>
        <p:nvSpPr>
          <p:cNvPr id="4" name="Slide Number Placeholder 3">
            <a:extLst>
              <a:ext uri="{FF2B5EF4-FFF2-40B4-BE49-F238E27FC236}">
                <a16:creationId xmlns:a16="http://schemas.microsoft.com/office/drawing/2014/main" id="{A85D2CED-46C9-4C5D-8C1F-FCF39ECA4D2D}"/>
              </a:ext>
            </a:extLst>
          </p:cNvPr>
          <p:cNvSpPr>
            <a:spLocks noGrp="1"/>
          </p:cNvSpPr>
          <p:nvPr>
            <p:ph type="sldNum" sz="quarter" idx="12"/>
          </p:nvPr>
        </p:nvSpPr>
        <p:spPr/>
        <p:txBody>
          <a:bodyPr/>
          <a:lstStyle/>
          <a:p>
            <a:fld id="{B64FA9ED-D765-4F6F-B9B9-6A8890EDB814}" type="slidenum">
              <a:rPr lang="en-US" smtClean="0"/>
              <a:t>6</a:t>
            </a:fld>
            <a:endParaRPr lang="en-US"/>
          </a:p>
        </p:txBody>
      </p:sp>
      <p:sp>
        <p:nvSpPr>
          <p:cNvPr id="15" name="Segnaposto contenuto 2">
            <a:extLst>
              <a:ext uri="{FF2B5EF4-FFF2-40B4-BE49-F238E27FC236}">
                <a16:creationId xmlns:a16="http://schemas.microsoft.com/office/drawing/2014/main" id="{C76F3654-A2DD-4490-8B27-FB3626F7E589}"/>
              </a:ext>
            </a:extLst>
          </p:cNvPr>
          <p:cNvSpPr>
            <a:spLocks noGrp="1"/>
          </p:cNvSpPr>
          <p:nvPr>
            <p:ph idx="1"/>
          </p:nvPr>
        </p:nvSpPr>
        <p:spPr>
          <a:xfrm>
            <a:off x="1142996" y="2063308"/>
            <a:ext cx="9872871" cy="4038600"/>
          </a:xfrm>
        </p:spPr>
        <p:txBody>
          <a:bodyPr/>
          <a:lstStyle/>
          <a:p>
            <a:r>
              <a:rPr lang="it-IT" dirty="0">
                <a:solidFill>
                  <a:schemeClr val="tx1"/>
                </a:solidFill>
              </a:rPr>
              <a:t>Economia circolare per il patrimonio culturale e per il settore </a:t>
            </a:r>
            <a:r>
              <a:rPr lang="it-IT" dirty="0" smtClean="0">
                <a:solidFill>
                  <a:schemeClr val="tx1"/>
                </a:solidFill>
              </a:rPr>
              <a:t>manifatturiero</a:t>
            </a:r>
            <a:endParaRPr lang="it-IT" dirty="0">
              <a:solidFill>
                <a:schemeClr val="tx1"/>
              </a:solidFill>
            </a:endParaRPr>
          </a:p>
          <a:p>
            <a:r>
              <a:rPr lang="it-IT" dirty="0">
                <a:solidFill>
                  <a:schemeClr val="tx1"/>
                </a:solidFill>
              </a:rPr>
              <a:t>Scuola, università, istruzione post terziaria</a:t>
            </a:r>
          </a:p>
          <a:p>
            <a:r>
              <a:rPr lang="it-IT" dirty="0">
                <a:solidFill>
                  <a:schemeClr val="tx1"/>
                </a:solidFill>
              </a:rPr>
              <a:t>Museo dell’</a:t>
            </a:r>
            <a:r>
              <a:rPr lang="it-IT" dirty="0" err="1">
                <a:solidFill>
                  <a:schemeClr val="tx1"/>
                </a:solidFill>
              </a:rPr>
              <a:t>antropocene</a:t>
            </a:r>
            <a:endParaRPr lang="it-IT" dirty="0">
              <a:solidFill>
                <a:schemeClr val="tx1"/>
              </a:solidFill>
            </a:endParaRPr>
          </a:p>
          <a:p>
            <a:r>
              <a:rPr lang="it-IT" dirty="0">
                <a:solidFill>
                  <a:schemeClr val="tx1"/>
                </a:solidFill>
              </a:rPr>
              <a:t>Educazione alla legalità, inclusione  dei più svantaggiati soprattutto da famiglie di immigrati</a:t>
            </a:r>
          </a:p>
          <a:p>
            <a:r>
              <a:rPr lang="it-IT" dirty="0">
                <a:solidFill>
                  <a:schemeClr val="tx1"/>
                </a:solidFill>
              </a:rPr>
              <a:t>Ascolto e aiuto per i vulnerabili</a:t>
            </a:r>
          </a:p>
          <a:p>
            <a:r>
              <a:rPr lang="it-IT" dirty="0">
                <a:solidFill>
                  <a:schemeClr val="tx1"/>
                </a:solidFill>
              </a:rPr>
              <a:t>Borghi, aree interne: opportunità di sviluppo territoriale</a:t>
            </a:r>
          </a:p>
          <a:p>
            <a:r>
              <a:rPr lang="it-IT" dirty="0">
                <a:solidFill>
                  <a:schemeClr val="tx1"/>
                </a:solidFill>
              </a:rPr>
              <a:t>Seminari di studio chiusi e aperti sullo sviluppo sostenibile, equo e solidale  </a:t>
            </a:r>
          </a:p>
          <a:p>
            <a:endParaRPr lang="it-IT" dirty="0">
              <a:solidFill>
                <a:schemeClr val="tx1"/>
              </a:solidFill>
            </a:endParaRPr>
          </a:p>
          <a:p>
            <a:endParaRPr lang="it-IT" dirty="0">
              <a:solidFill>
                <a:schemeClr val="tx1"/>
              </a:solidFill>
            </a:endParaRPr>
          </a:p>
          <a:p>
            <a:endParaRPr lang="it-IT" dirty="0"/>
          </a:p>
        </p:txBody>
      </p:sp>
    </p:spTree>
    <p:extLst>
      <p:ext uri="{BB962C8B-B14F-4D97-AF65-F5344CB8AC3E}">
        <p14:creationId xmlns:p14="http://schemas.microsoft.com/office/powerpoint/2010/main" val="20850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C99E-188A-47DE-B938-C1F8F3CC4EDE}"/>
              </a:ext>
            </a:extLst>
          </p:cNvPr>
          <p:cNvSpPr>
            <a:spLocks noGrp="1"/>
          </p:cNvSpPr>
          <p:nvPr>
            <p:ph type="title"/>
          </p:nvPr>
        </p:nvSpPr>
        <p:spPr>
          <a:xfrm>
            <a:off x="1142999" y="609600"/>
            <a:ext cx="10038347" cy="1356360"/>
          </a:xfrm>
        </p:spPr>
        <p:txBody>
          <a:bodyPr>
            <a:normAutofit/>
          </a:bodyPr>
          <a:lstStyle/>
          <a:p>
            <a:r>
              <a:rPr lang="it-IT" dirty="0"/>
              <a:t>Il programma del seminario avrà questa articolazione:</a:t>
            </a:r>
            <a:endParaRPr lang="en-US" dirty="0">
              <a:solidFill>
                <a:srgbClr val="00B050"/>
              </a:solidFill>
            </a:endParaRPr>
          </a:p>
        </p:txBody>
      </p:sp>
      <p:pic>
        <p:nvPicPr>
          <p:cNvPr id="8" name="Picture 7">
            <a:extLst>
              <a:ext uri="{FF2B5EF4-FFF2-40B4-BE49-F238E27FC236}">
                <a16:creationId xmlns:a16="http://schemas.microsoft.com/office/drawing/2014/main" id="{A232EE95-4853-4013-9800-768BE182C1F0}"/>
              </a:ext>
            </a:extLst>
          </p:cNvPr>
          <p:cNvPicPr>
            <a:picLocks noChangeAspect="1"/>
          </p:cNvPicPr>
          <p:nvPr/>
        </p:nvPicPr>
        <p:blipFill rotWithShape="1">
          <a:blip r:embed="rId2"/>
          <a:srcRect l="4095" r="3252"/>
          <a:stretch/>
        </p:blipFill>
        <p:spPr>
          <a:xfrm>
            <a:off x="4899545" y="6248400"/>
            <a:ext cx="2079009" cy="594662"/>
          </a:xfrm>
          <a:prstGeom prst="rect">
            <a:avLst/>
          </a:prstGeom>
        </p:spPr>
      </p:pic>
      <p:sp>
        <p:nvSpPr>
          <p:cNvPr id="3" name="Date Placeholder 2">
            <a:extLst>
              <a:ext uri="{FF2B5EF4-FFF2-40B4-BE49-F238E27FC236}">
                <a16:creationId xmlns:a16="http://schemas.microsoft.com/office/drawing/2014/main" id="{89046EEE-BD1C-4103-89AC-283DD19B3CAD}"/>
              </a:ext>
            </a:extLst>
          </p:cNvPr>
          <p:cNvSpPr>
            <a:spLocks noGrp="1"/>
          </p:cNvSpPr>
          <p:nvPr>
            <p:ph type="dt" sz="half" idx="10"/>
          </p:nvPr>
        </p:nvSpPr>
        <p:spPr/>
        <p:txBody>
          <a:bodyPr/>
          <a:lstStyle/>
          <a:p>
            <a:fld id="{E9978487-923D-4F4F-AA6C-641F45F3B543}" type="datetime3">
              <a:rPr lang="en-US" smtClean="0"/>
              <a:t>7 January 2022</a:t>
            </a:fld>
            <a:endParaRPr lang="en-US"/>
          </a:p>
        </p:txBody>
      </p:sp>
      <p:sp>
        <p:nvSpPr>
          <p:cNvPr id="4" name="Slide Number Placeholder 3">
            <a:extLst>
              <a:ext uri="{FF2B5EF4-FFF2-40B4-BE49-F238E27FC236}">
                <a16:creationId xmlns:a16="http://schemas.microsoft.com/office/drawing/2014/main" id="{A85D2CED-46C9-4C5D-8C1F-FCF39ECA4D2D}"/>
              </a:ext>
            </a:extLst>
          </p:cNvPr>
          <p:cNvSpPr>
            <a:spLocks noGrp="1"/>
          </p:cNvSpPr>
          <p:nvPr>
            <p:ph type="sldNum" sz="quarter" idx="12"/>
          </p:nvPr>
        </p:nvSpPr>
        <p:spPr/>
        <p:txBody>
          <a:bodyPr/>
          <a:lstStyle/>
          <a:p>
            <a:fld id="{B64FA9ED-D765-4F6F-B9B9-6A8890EDB814}" type="slidenum">
              <a:rPr lang="en-US" smtClean="0"/>
              <a:t>7</a:t>
            </a:fld>
            <a:endParaRPr lang="en-US"/>
          </a:p>
        </p:txBody>
      </p:sp>
      <p:sp>
        <p:nvSpPr>
          <p:cNvPr id="10" name="TextBox 9">
            <a:extLst>
              <a:ext uri="{FF2B5EF4-FFF2-40B4-BE49-F238E27FC236}">
                <a16:creationId xmlns:a16="http://schemas.microsoft.com/office/drawing/2014/main" id="{0E285A13-798B-45D8-8ECA-EEE401BF2953}"/>
              </a:ext>
            </a:extLst>
          </p:cNvPr>
          <p:cNvSpPr txBox="1"/>
          <p:nvPr/>
        </p:nvSpPr>
        <p:spPr>
          <a:xfrm>
            <a:off x="1107145" y="1965960"/>
            <a:ext cx="10343152" cy="3754874"/>
          </a:xfrm>
          <a:prstGeom prst="rect">
            <a:avLst/>
          </a:prstGeom>
          <a:noFill/>
        </p:spPr>
        <p:txBody>
          <a:bodyPr wrap="square">
            <a:spAutoFit/>
          </a:bodyPr>
          <a:lstStyle/>
          <a:p>
            <a:r>
              <a:rPr lang="it-IT" sz="1400" b="0" i="0" u="none" strike="noStrike" baseline="0" dirty="0">
                <a:solidFill>
                  <a:srgbClr val="000000"/>
                </a:solidFill>
                <a:latin typeface="Open Sans" panose="020B0606030504020204" pitchFamily="34" charset="0"/>
              </a:rPr>
              <a:t>14.45 – 14.55 </a:t>
            </a:r>
            <a:r>
              <a:rPr lang="it-IT" sz="1400" b="1" i="0" u="none" strike="noStrike" baseline="0" dirty="0">
                <a:solidFill>
                  <a:srgbClr val="000000"/>
                </a:solidFill>
                <a:latin typeface="Open Sans" panose="020B0606030504020204" pitchFamily="34" charset="0"/>
              </a:rPr>
              <a:t>- Apertura </a:t>
            </a:r>
            <a:r>
              <a:rPr lang="it-IT" sz="1400" b="0" i="0" u="none" strike="noStrike" baseline="0" dirty="0">
                <a:solidFill>
                  <a:srgbClr val="000000"/>
                </a:solidFill>
                <a:latin typeface="Open Sans" panose="020B0606030504020204" pitchFamily="34" charset="0"/>
              </a:rPr>
              <a:t>Tiziano Treu (Presidente del CNEL)</a:t>
            </a:r>
          </a:p>
          <a:p>
            <a:endParaRPr lang="en-US"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14.55 - 15.00 - </a:t>
            </a:r>
            <a:r>
              <a:rPr lang="it-IT" sz="1400" b="1" i="0" u="none" strike="noStrike" baseline="0" dirty="0">
                <a:solidFill>
                  <a:srgbClr val="000000"/>
                </a:solidFill>
                <a:latin typeface="Open Sans" panose="020B0606030504020204" pitchFamily="34" charset="0"/>
              </a:rPr>
              <a:t>Introduzione</a:t>
            </a:r>
            <a:r>
              <a:rPr lang="it-IT" sz="1400" b="0" i="0" u="none" strike="noStrike" baseline="0" dirty="0">
                <a:solidFill>
                  <a:srgbClr val="000000"/>
                </a:solidFill>
                <a:latin typeface="Open Sans" panose="020B0606030504020204" pitchFamily="34" charset="0"/>
              </a:rPr>
              <a:t>, Fabiola Riccardini (Presidente di ARPSESS)</a:t>
            </a:r>
          </a:p>
          <a:p>
            <a:endParaRPr lang="it-IT"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15.00 - 15.25 – </a:t>
            </a:r>
            <a:r>
              <a:rPr lang="it-IT" sz="1400" b="1" i="0" u="none" strike="noStrike" baseline="0" dirty="0">
                <a:solidFill>
                  <a:srgbClr val="000000"/>
                </a:solidFill>
                <a:latin typeface="Open Sans" panose="020B0606030504020204" pitchFamily="34" charset="0"/>
              </a:rPr>
              <a:t>Presentazione del centro WISE dell’Oecd e lavori </a:t>
            </a:r>
            <a:r>
              <a:rPr lang="it-IT" sz="1400" b="1" i="0" u="none" strike="noStrike" baseline="0" dirty="0" smtClean="0">
                <a:solidFill>
                  <a:srgbClr val="000000"/>
                </a:solidFill>
                <a:latin typeface="Open Sans" panose="020B0606030504020204" pitchFamily="34" charset="0"/>
              </a:rPr>
              <a:t>sulla transizione </a:t>
            </a:r>
            <a:r>
              <a:rPr lang="it-IT" sz="1400" b="1" i="0" u="none" strike="noStrike" baseline="0" dirty="0">
                <a:solidFill>
                  <a:srgbClr val="000000"/>
                </a:solidFill>
                <a:latin typeface="Open Sans" panose="020B0606030504020204" pitchFamily="34" charset="0"/>
              </a:rPr>
              <a:t>giusta e solidale</a:t>
            </a:r>
            <a:r>
              <a:rPr lang="it-IT" sz="1400" b="0" i="0" u="none" strike="noStrike" baseline="0" dirty="0">
                <a:solidFill>
                  <a:srgbClr val="000000"/>
                </a:solidFill>
                <a:latin typeface="Open Sans" panose="020B0606030504020204" pitchFamily="34" charset="0"/>
              </a:rPr>
              <a:t>, Romina Boarini (Direttore OECD-WISE) </a:t>
            </a:r>
          </a:p>
          <a:p>
            <a:endParaRPr lang="en-US"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15.25 -15.40 – </a:t>
            </a:r>
            <a:r>
              <a:rPr lang="it-IT" sz="1400" b="1" i="0" u="none" strike="noStrike" baseline="0" dirty="0">
                <a:solidFill>
                  <a:srgbClr val="000000"/>
                </a:solidFill>
                <a:latin typeface="Open Sans" panose="020B0606030504020204" pitchFamily="34" charset="0"/>
              </a:rPr>
              <a:t>Rapporto tra transizione ecologica e </a:t>
            </a:r>
            <a:r>
              <a:rPr lang="it-IT" sz="1400" b="1" i="0" u="none" strike="noStrike" baseline="0" dirty="0" smtClean="0">
                <a:solidFill>
                  <a:srgbClr val="000000"/>
                </a:solidFill>
                <a:latin typeface="Open Sans" panose="020B0606030504020204" pitchFamily="34" charset="0"/>
              </a:rPr>
              <a:t>recepimento legislativo</a:t>
            </a:r>
            <a:r>
              <a:rPr lang="it-IT" sz="1400" b="0" i="0" u="none" strike="noStrike" baseline="0" dirty="0">
                <a:solidFill>
                  <a:srgbClr val="000000"/>
                </a:solidFill>
                <a:latin typeface="Open Sans" panose="020B0606030504020204" pitchFamily="34" charset="0"/>
              </a:rPr>
              <a:t>, Leonardo Salvemini (Professore Università statale di Milano,Avvocato e Consigliere giuridico Mite)</a:t>
            </a:r>
          </a:p>
          <a:p>
            <a:endParaRPr lang="it-IT"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15.40 - 15.55 – </a:t>
            </a:r>
            <a:r>
              <a:rPr lang="it-IT" sz="1400" b="1" i="0" u="none" strike="noStrike" baseline="0" dirty="0">
                <a:solidFill>
                  <a:srgbClr val="000000"/>
                </a:solidFill>
                <a:latin typeface="Open Sans" panose="020B0606030504020204" pitchFamily="34" charset="0"/>
              </a:rPr>
              <a:t>Il futuro delle città vivibili</a:t>
            </a:r>
            <a:r>
              <a:rPr lang="it-IT" sz="1400" b="0" i="0" u="none" strike="noStrike" baseline="0" dirty="0">
                <a:solidFill>
                  <a:srgbClr val="000000"/>
                </a:solidFill>
                <a:latin typeface="Open Sans" panose="020B0606030504020204" pitchFamily="34" charset="0"/>
              </a:rPr>
              <a:t>, Luigi Fusco Girard (</a:t>
            </a:r>
            <a:r>
              <a:rPr lang="it-IT" sz="1400" b="0" i="0" u="none" strike="noStrike" baseline="0" dirty="0" smtClean="0">
                <a:solidFill>
                  <a:srgbClr val="000000"/>
                </a:solidFill>
                <a:latin typeface="Open Sans" panose="020B0606030504020204" pitchFamily="34" charset="0"/>
              </a:rPr>
              <a:t>Professore Università </a:t>
            </a:r>
            <a:r>
              <a:rPr lang="it-IT" sz="1400" b="0" i="0" u="none" strike="noStrike" baseline="0" dirty="0">
                <a:solidFill>
                  <a:srgbClr val="000000"/>
                </a:solidFill>
                <a:latin typeface="Open Sans" panose="020B0606030504020204" pitchFamily="34" charset="0"/>
              </a:rPr>
              <a:t>Federico II di Napoli e CNR-Napoli)</a:t>
            </a:r>
          </a:p>
          <a:p>
            <a:endParaRPr lang="it-IT"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15.55 -16.10 – </a:t>
            </a:r>
            <a:r>
              <a:rPr lang="it-IT" sz="1400" b="1" i="0" u="none" strike="noStrike" baseline="0" dirty="0">
                <a:solidFill>
                  <a:srgbClr val="000000"/>
                </a:solidFill>
                <a:latin typeface="Open Sans" panose="020B0606030504020204" pitchFamily="34" charset="0"/>
              </a:rPr>
              <a:t>La transizione eco: il costo per uscire dalla </a:t>
            </a:r>
            <a:r>
              <a:rPr lang="it-IT" sz="1400" b="1" i="0" u="none" strike="noStrike" baseline="0" dirty="0" smtClean="0">
                <a:solidFill>
                  <a:srgbClr val="000000"/>
                </a:solidFill>
                <a:latin typeface="Open Sans" panose="020B0606030504020204" pitchFamily="34" charset="0"/>
              </a:rPr>
              <a:t>trappola evolutiva</a:t>
            </a:r>
            <a:r>
              <a:rPr lang="it-IT" sz="1400" b="0" i="0" u="none" strike="noStrike" baseline="0" dirty="0">
                <a:solidFill>
                  <a:srgbClr val="000000"/>
                </a:solidFill>
                <a:latin typeface="Open Sans" panose="020B0606030504020204" pitchFamily="34" charset="0"/>
              </a:rPr>
              <a:t>, Mauro Gallegati (Professore Università Politecnica delle Marche) </a:t>
            </a:r>
          </a:p>
          <a:p>
            <a:endParaRPr lang="it-IT"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16.10 - 16.25 –</a:t>
            </a:r>
            <a:r>
              <a:rPr lang="it-IT" sz="1400" b="1" i="0" u="none" strike="noStrike" baseline="0" dirty="0">
                <a:solidFill>
                  <a:srgbClr val="000000"/>
                </a:solidFill>
                <a:latin typeface="Open Sans" panose="020B0606030504020204" pitchFamily="34" charset="0"/>
              </a:rPr>
              <a:t>Verso una reale transizione blu</a:t>
            </a:r>
            <a:r>
              <a:rPr lang="it-IT" sz="1400" b="0" i="0" u="none" strike="noStrike" baseline="0" dirty="0">
                <a:solidFill>
                  <a:srgbClr val="000000"/>
                </a:solidFill>
                <a:latin typeface="Open Sans" panose="020B0606030504020204" pitchFamily="34" charset="0"/>
              </a:rPr>
              <a:t>, Roberto </a:t>
            </a:r>
            <a:r>
              <a:rPr lang="it-IT" sz="1400" b="0" i="0" u="none" strike="noStrike" baseline="0" dirty="0" err="1" smtClean="0">
                <a:solidFill>
                  <a:srgbClr val="000000"/>
                </a:solidFill>
                <a:latin typeface="Open Sans" panose="020B0606030504020204" pitchFamily="34" charset="0"/>
              </a:rPr>
              <a:t>Danovaro</a:t>
            </a:r>
            <a:r>
              <a:rPr lang="it-IT" sz="1400" b="0" i="0" u="none" strike="noStrike" baseline="0" dirty="0" smtClean="0">
                <a:solidFill>
                  <a:srgbClr val="000000"/>
                </a:solidFill>
                <a:latin typeface="Open Sans" panose="020B0606030504020204" pitchFamily="34" charset="0"/>
              </a:rPr>
              <a:t> (</a:t>
            </a:r>
            <a:r>
              <a:rPr lang="it-IT" sz="1400" b="0" i="0" u="none" strike="noStrike" baseline="0" dirty="0">
                <a:solidFill>
                  <a:srgbClr val="000000"/>
                </a:solidFill>
                <a:latin typeface="Open Sans" panose="020B0606030504020204" pitchFamily="34" charset="0"/>
              </a:rPr>
              <a:t>Professore Università Politecnica delle Marche e presidente </a:t>
            </a:r>
            <a:r>
              <a:rPr lang="it-IT" sz="1400" b="0" i="0" u="none" strike="noStrike" baseline="0" dirty="0" smtClean="0">
                <a:solidFill>
                  <a:srgbClr val="000000"/>
                </a:solidFill>
                <a:latin typeface="Open Sans" panose="020B0606030504020204" pitchFamily="34" charset="0"/>
              </a:rPr>
              <a:t>Stazione Zoologica </a:t>
            </a:r>
            <a:r>
              <a:rPr lang="it-IT" sz="1400" b="0" i="0" u="none" strike="noStrike" baseline="0" dirty="0">
                <a:solidFill>
                  <a:srgbClr val="000000"/>
                </a:solidFill>
                <a:latin typeface="Open Sans" panose="020B0606030504020204" pitchFamily="34" charset="0"/>
              </a:rPr>
              <a:t>Anton Dohrn – Istituto Nazionale di Biologia, Ecologia </a:t>
            </a:r>
            <a:r>
              <a:rPr lang="it-IT" sz="1400" b="0" i="0" u="none" strike="noStrike" baseline="0" dirty="0" smtClean="0">
                <a:solidFill>
                  <a:srgbClr val="000000"/>
                </a:solidFill>
                <a:latin typeface="Open Sans" panose="020B0606030504020204" pitchFamily="34" charset="0"/>
              </a:rPr>
              <a:t>e Biotecnologie Marine di Napoli)</a:t>
            </a:r>
            <a:endParaRPr lang="it-IT" sz="1400" b="0" i="0" u="none" strike="noStrike" baseline="0" dirty="0">
              <a:solidFill>
                <a:srgbClr val="000000"/>
              </a:solidFill>
              <a:latin typeface="Open Sans" panose="020B0606030504020204" pitchFamily="34" charset="0"/>
            </a:endParaRPr>
          </a:p>
          <a:p>
            <a:endParaRPr lang="it-IT" sz="1400" b="0" i="0" u="none" strike="noStrike" baseline="0" dirty="0">
              <a:solidFill>
                <a:srgbClr val="000000"/>
              </a:solidFill>
              <a:latin typeface="Open Sans" panose="020B0606030504020204" pitchFamily="34" charset="0"/>
            </a:endParaRPr>
          </a:p>
          <a:p>
            <a:r>
              <a:rPr lang="it-IT" sz="1400" b="0" i="0" u="none" strike="noStrike" baseline="0" dirty="0">
                <a:solidFill>
                  <a:srgbClr val="000000"/>
                </a:solidFill>
                <a:latin typeface="Open Sans" panose="020B0606030504020204" pitchFamily="34" charset="0"/>
              </a:rPr>
              <a:t>16.30 - 17.00 – </a:t>
            </a:r>
            <a:r>
              <a:rPr lang="it-IT" sz="1400" b="1" i="0" u="none" strike="noStrike" baseline="0" dirty="0">
                <a:solidFill>
                  <a:srgbClr val="000000"/>
                </a:solidFill>
                <a:latin typeface="Open Sans" panose="020B0606030504020204" pitchFamily="34" charset="0"/>
              </a:rPr>
              <a:t>Dibattito e conclusioni</a:t>
            </a:r>
            <a:r>
              <a:rPr lang="it-IT" sz="1400" b="0" i="0" u="none" strike="noStrike" baseline="0" dirty="0">
                <a:solidFill>
                  <a:srgbClr val="000000"/>
                </a:solidFill>
                <a:latin typeface="Open Sans" panose="020B0606030504020204" pitchFamily="34" charset="0"/>
              </a:rPr>
              <a:t>, Fabiola Riccardini (PresidenteARPSESS).</a:t>
            </a:r>
            <a:endParaRPr lang="en-US" sz="1400" dirty="0"/>
          </a:p>
        </p:txBody>
      </p:sp>
    </p:spTree>
    <p:extLst>
      <p:ext uri="{BB962C8B-B14F-4D97-AF65-F5344CB8AC3E}">
        <p14:creationId xmlns:p14="http://schemas.microsoft.com/office/powerpoint/2010/main" val="414460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0351" y="314178"/>
            <a:ext cx="9875520" cy="934330"/>
          </a:xfrm>
        </p:spPr>
        <p:txBody>
          <a:bodyPr/>
          <a:lstStyle/>
          <a:p>
            <a:r>
              <a:rPr lang="it-IT" dirty="0" smtClean="0"/>
              <a:t>In sintesi il seminario </a:t>
            </a:r>
            <a:endParaRPr lang="it-IT" dirty="0"/>
          </a:p>
        </p:txBody>
      </p:sp>
      <p:sp>
        <p:nvSpPr>
          <p:cNvPr id="3" name="Segnaposto contenuto 2"/>
          <p:cNvSpPr>
            <a:spLocks noGrp="1"/>
          </p:cNvSpPr>
          <p:nvPr>
            <p:ph idx="1"/>
          </p:nvPr>
        </p:nvSpPr>
        <p:spPr>
          <a:xfrm>
            <a:off x="307731" y="1248508"/>
            <a:ext cx="11623431" cy="5222630"/>
          </a:xfrm>
        </p:spPr>
        <p:txBody>
          <a:bodyPr>
            <a:normAutofit fontScale="77500" lnSpcReduction="20000"/>
          </a:bodyPr>
          <a:lstStyle/>
          <a:p>
            <a:r>
              <a:rPr lang="it-IT" dirty="0">
                <a:solidFill>
                  <a:schemeClr val="tx1"/>
                </a:solidFill>
              </a:rPr>
              <a:t>ARPSESS promuove per il 20 dicembre </a:t>
            </a:r>
            <a:r>
              <a:rPr lang="it-IT" dirty="0" smtClean="0">
                <a:solidFill>
                  <a:schemeClr val="tx1"/>
                </a:solidFill>
              </a:rPr>
              <a:t>2021 il </a:t>
            </a:r>
            <a:r>
              <a:rPr lang="it-IT" dirty="0">
                <a:solidFill>
                  <a:schemeClr val="tx1"/>
                </a:solidFill>
              </a:rPr>
              <a:t>seminario: </a:t>
            </a:r>
            <a:r>
              <a:rPr lang="it-IT" b="1" i="1" dirty="0">
                <a:solidFill>
                  <a:schemeClr val="tx1"/>
                </a:solidFill>
              </a:rPr>
              <a:t>La reale transizione ecologica (no green </a:t>
            </a:r>
            <a:r>
              <a:rPr lang="it-IT" b="1" i="1" dirty="0" err="1">
                <a:solidFill>
                  <a:schemeClr val="tx1"/>
                </a:solidFill>
              </a:rPr>
              <a:t>washing</a:t>
            </a:r>
            <a:r>
              <a:rPr lang="it-IT" b="1" i="1" dirty="0">
                <a:solidFill>
                  <a:schemeClr val="tx1"/>
                </a:solidFill>
              </a:rPr>
              <a:t>) e il benessere delle persone, risultati ottenuti dalla azione politica </a:t>
            </a:r>
            <a:r>
              <a:rPr lang="it-IT" dirty="0">
                <a:solidFill>
                  <a:schemeClr val="tx1"/>
                </a:solidFill>
              </a:rPr>
              <a:t>e conclude le proprie attività annuali con un bilancio molto positivo, ricco di iniziative e progetti realizzati e con prospettive di impegno ancora maggiore per il futuro, aprendo anche a collaborazioni con le istituzioni internazionali.</a:t>
            </a:r>
          </a:p>
          <a:p>
            <a:r>
              <a:rPr lang="it-IT" dirty="0">
                <a:solidFill>
                  <a:schemeClr val="tx1"/>
                </a:solidFill>
              </a:rPr>
              <a:t>In questa prospettiva il seminario è organizzato con l’OECD-WISE e si </a:t>
            </a:r>
            <a:r>
              <a:rPr lang="it-IT" dirty="0" smtClean="0">
                <a:solidFill>
                  <a:schemeClr val="tx1"/>
                </a:solidFill>
              </a:rPr>
              <a:t>tiene presso </a:t>
            </a:r>
            <a:r>
              <a:rPr lang="it-IT" dirty="0">
                <a:solidFill>
                  <a:schemeClr val="tx1"/>
                </a:solidFill>
              </a:rPr>
              <a:t>il CNEL, con </a:t>
            </a:r>
            <a:r>
              <a:rPr lang="it-IT" dirty="0" smtClean="0">
                <a:solidFill>
                  <a:schemeClr val="tx1"/>
                </a:solidFill>
              </a:rPr>
              <a:t>l’apertura </a:t>
            </a:r>
            <a:r>
              <a:rPr lang="it-IT" dirty="0">
                <a:solidFill>
                  <a:schemeClr val="tx1"/>
                </a:solidFill>
              </a:rPr>
              <a:t>da parte del Presidente </a:t>
            </a:r>
            <a:r>
              <a:rPr lang="it-IT" b="1" dirty="0">
                <a:solidFill>
                  <a:schemeClr val="tx1"/>
                </a:solidFill>
              </a:rPr>
              <a:t>Tiziano Treu</a:t>
            </a:r>
            <a:r>
              <a:rPr lang="it-IT" dirty="0">
                <a:solidFill>
                  <a:schemeClr val="tx1"/>
                </a:solidFill>
              </a:rPr>
              <a:t>.</a:t>
            </a:r>
          </a:p>
          <a:p>
            <a:r>
              <a:rPr lang="it-IT" dirty="0">
                <a:solidFill>
                  <a:schemeClr val="tx1"/>
                </a:solidFill>
              </a:rPr>
              <a:t>Il seminario </a:t>
            </a:r>
            <a:r>
              <a:rPr lang="it-IT" dirty="0" smtClean="0">
                <a:solidFill>
                  <a:schemeClr val="tx1"/>
                </a:solidFill>
              </a:rPr>
              <a:t>ha la </a:t>
            </a:r>
            <a:r>
              <a:rPr lang="it-IT" dirty="0">
                <a:solidFill>
                  <a:schemeClr val="tx1"/>
                </a:solidFill>
              </a:rPr>
              <a:t>relazione centrale di </a:t>
            </a:r>
            <a:r>
              <a:rPr lang="it-IT" b="1" dirty="0">
                <a:solidFill>
                  <a:schemeClr val="tx1"/>
                </a:solidFill>
              </a:rPr>
              <a:t>Romina </a:t>
            </a:r>
            <a:r>
              <a:rPr lang="it-IT" b="1" dirty="0" err="1">
                <a:solidFill>
                  <a:schemeClr val="tx1"/>
                </a:solidFill>
              </a:rPr>
              <a:t>Boarini</a:t>
            </a:r>
            <a:r>
              <a:rPr lang="it-IT" dirty="0">
                <a:solidFill>
                  <a:schemeClr val="tx1"/>
                </a:solidFill>
              </a:rPr>
              <a:t> del OECD (Organizzazione per la cooperazione economica e lo sviluppo), direttore del WISE (Centre on </a:t>
            </a:r>
            <a:r>
              <a:rPr lang="it-IT" dirty="0" err="1">
                <a:solidFill>
                  <a:schemeClr val="tx1"/>
                </a:solidFill>
              </a:rPr>
              <a:t>Well-being</a:t>
            </a:r>
            <a:r>
              <a:rPr lang="it-IT" dirty="0">
                <a:solidFill>
                  <a:schemeClr val="tx1"/>
                </a:solidFill>
              </a:rPr>
              <a:t>, </a:t>
            </a:r>
            <a:r>
              <a:rPr lang="it-IT" dirty="0" err="1">
                <a:solidFill>
                  <a:schemeClr val="tx1"/>
                </a:solidFill>
              </a:rPr>
              <a:t>Inclusion</a:t>
            </a:r>
            <a:r>
              <a:rPr lang="it-IT" dirty="0">
                <a:solidFill>
                  <a:schemeClr val="tx1"/>
                </a:solidFill>
              </a:rPr>
              <a:t>, </a:t>
            </a:r>
            <a:r>
              <a:rPr lang="it-IT" dirty="0" err="1">
                <a:solidFill>
                  <a:schemeClr val="tx1"/>
                </a:solidFill>
              </a:rPr>
              <a:t>Sustainability</a:t>
            </a:r>
            <a:r>
              <a:rPr lang="it-IT" dirty="0">
                <a:solidFill>
                  <a:schemeClr val="tx1"/>
                </a:solidFill>
              </a:rPr>
              <a:t> and </a:t>
            </a:r>
            <a:r>
              <a:rPr lang="it-IT" dirty="0" err="1">
                <a:solidFill>
                  <a:schemeClr val="tx1"/>
                </a:solidFill>
              </a:rPr>
              <a:t>Equal</a:t>
            </a:r>
            <a:r>
              <a:rPr lang="it-IT" dirty="0">
                <a:solidFill>
                  <a:schemeClr val="tx1"/>
                </a:solidFill>
              </a:rPr>
              <a:t> </a:t>
            </a:r>
            <a:r>
              <a:rPr lang="it-IT" dirty="0" err="1">
                <a:solidFill>
                  <a:schemeClr val="tx1"/>
                </a:solidFill>
              </a:rPr>
              <a:t>Opportunity</a:t>
            </a:r>
            <a:r>
              <a:rPr lang="it-IT" dirty="0">
                <a:solidFill>
                  <a:schemeClr val="tx1"/>
                </a:solidFill>
              </a:rPr>
              <a:t>), la quale </a:t>
            </a:r>
            <a:r>
              <a:rPr lang="it-IT" dirty="0" smtClean="0">
                <a:solidFill>
                  <a:schemeClr val="tx1"/>
                </a:solidFill>
              </a:rPr>
              <a:t>presenta </a:t>
            </a:r>
            <a:r>
              <a:rPr lang="it-IT" dirty="0">
                <a:solidFill>
                  <a:schemeClr val="tx1"/>
                </a:solidFill>
              </a:rPr>
              <a:t>le attività del centro di recente costituito e </a:t>
            </a:r>
            <a:r>
              <a:rPr lang="it-IT" dirty="0" smtClean="0">
                <a:solidFill>
                  <a:schemeClr val="tx1"/>
                </a:solidFill>
              </a:rPr>
              <a:t>riflette </a:t>
            </a:r>
            <a:r>
              <a:rPr lang="it-IT" dirty="0">
                <a:solidFill>
                  <a:schemeClr val="tx1"/>
                </a:solidFill>
              </a:rPr>
              <a:t>sulla transizione giusta e solidale.</a:t>
            </a:r>
          </a:p>
          <a:p>
            <a:r>
              <a:rPr lang="it-IT" dirty="0">
                <a:solidFill>
                  <a:schemeClr val="tx1"/>
                </a:solidFill>
              </a:rPr>
              <a:t>L’evento </a:t>
            </a:r>
            <a:r>
              <a:rPr lang="it-IT" dirty="0" smtClean="0">
                <a:solidFill>
                  <a:schemeClr val="tx1"/>
                </a:solidFill>
              </a:rPr>
              <a:t>prosegue con</a:t>
            </a:r>
            <a:r>
              <a:rPr lang="it-IT" dirty="0">
                <a:solidFill>
                  <a:schemeClr val="tx1"/>
                </a:solidFill>
              </a:rPr>
              <a:t> </a:t>
            </a:r>
            <a:r>
              <a:rPr lang="it-IT" b="1" dirty="0">
                <a:solidFill>
                  <a:schemeClr val="tx1"/>
                </a:solidFill>
              </a:rPr>
              <a:t>Leonardo Salvemini</a:t>
            </a:r>
            <a:r>
              <a:rPr lang="it-IT" dirty="0">
                <a:solidFill>
                  <a:schemeClr val="tx1"/>
                </a:solidFill>
              </a:rPr>
              <a:t>, il quale </a:t>
            </a:r>
            <a:r>
              <a:rPr lang="it-IT" dirty="0" smtClean="0">
                <a:solidFill>
                  <a:schemeClr val="tx1"/>
                </a:solidFill>
              </a:rPr>
              <a:t>analizza </a:t>
            </a:r>
            <a:r>
              <a:rPr lang="it-IT" dirty="0">
                <a:solidFill>
                  <a:schemeClr val="tx1"/>
                </a:solidFill>
              </a:rPr>
              <a:t>gli strumenti normativi di ricezione del PNRR e l’impatto sull’ordinamento, nel rispetto delle competenze costituzionali di Stato e Regione e la transizione ecologica vista come l’utilizzo dei beni ambientali rispettosi dei bisogni delle generazioni presenti e future.   </a:t>
            </a:r>
            <a:r>
              <a:rPr lang="it-IT" b="1" dirty="0">
                <a:solidFill>
                  <a:schemeClr val="tx1"/>
                </a:solidFill>
              </a:rPr>
              <a:t>Luigi Fusco </a:t>
            </a:r>
            <a:r>
              <a:rPr lang="it-IT" b="1" dirty="0" err="1">
                <a:solidFill>
                  <a:schemeClr val="tx1"/>
                </a:solidFill>
              </a:rPr>
              <a:t>Girard</a:t>
            </a:r>
            <a:r>
              <a:rPr lang="it-IT" dirty="0">
                <a:solidFill>
                  <a:schemeClr val="tx1"/>
                </a:solidFill>
              </a:rPr>
              <a:t> </a:t>
            </a:r>
            <a:r>
              <a:rPr lang="it-IT" dirty="0" smtClean="0">
                <a:solidFill>
                  <a:schemeClr val="tx1"/>
                </a:solidFill>
              </a:rPr>
              <a:t>presenta </a:t>
            </a:r>
            <a:r>
              <a:rPr lang="it-IT" dirty="0">
                <a:solidFill>
                  <a:schemeClr val="tx1"/>
                </a:solidFill>
              </a:rPr>
              <a:t>l’idea di città per un futuro desiderabile, in particolare per i centri metropolitani e portuali, importanti per lo sviluppo di tutto il Paese.   </a:t>
            </a:r>
            <a:r>
              <a:rPr lang="it-IT" b="1" dirty="0">
                <a:solidFill>
                  <a:schemeClr val="tx1"/>
                </a:solidFill>
              </a:rPr>
              <a:t>Mauro </a:t>
            </a:r>
            <a:r>
              <a:rPr lang="it-IT" b="1" dirty="0" err="1">
                <a:solidFill>
                  <a:schemeClr val="tx1"/>
                </a:solidFill>
              </a:rPr>
              <a:t>Gallegati</a:t>
            </a:r>
            <a:r>
              <a:rPr lang="it-IT" dirty="0">
                <a:solidFill>
                  <a:schemeClr val="tx1"/>
                </a:solidFill>
              </a:rPr>
              <a:t> </a:t>
            </a:r>
            <a:r>
              <a:rPr lang="it-IT" dirty="0" smtClean="0">
                <a:solidFill>
                  <a:schemeClr val="tx1"/>
                </a:solidFill>
              </a:rPr>
              <a:t>parla </a:t>
            </a:r>
            <a:r>
              <a:rPr lang="it-IT" dirty="0">
                <a:solidFill>
                  <a:schemeClr val="tx1"/>
                </a:solidFill>
              </a:rPr>
              <a:t>del passaggio da un’economia basata sullo sfruttamento delle fonti fossili ad una senza CO2, che non sarà indolore. Allo stato attuale delle conoscenze è assai costoso rimpiazzare l’energia inquinante, ma in ogni caso dobbiamo uscire dalla trappola evolutiva.   </a:t>
            </a:r>
            <a:r>
              <a:rPr lang="it-IT" b="1" dirty="0">
                <a:solidFill>
                  <a:schemeClr val="tx1"/>
                </a:solidFill>
              </a:rPr>
              <a:t>Roberto </a:t>
            </a:r>
            <a:r>
              <a:rPr lang="it-IT" b="1" dirty="0" err="1">
                <a:solidFill>
                  <a:schemeClr val="tx1"/>
                </a:solidFill>
              </a:rPr>
              <a:t>Danovaro</a:t>
            </a:r>
            <a:r>
              <a:rPr lang="it-IT" dirty="0">
                <a:solidFill>
                  <a:schemeClr val="tx1"/>
                </a:solidFill>
              </a:rPr>
              <a:t> </a:t>
            </a:r>
            <a:r>
              <a:rPr lang="it-IT" dirty="0" smtClean="0">
                <a:solidFill>
                  <a:schemeClr val="tx1"/>
                </a:solidFill>
              </a:rPr>
              <a:t>riflette </a:t>
            </a:r>
            <a:r>
              <a:rPr lang="it-IT" dirty="0">
                <a:solidFill>
                  <a:schemeClr val="tx1"/>
                </a:solidFill>
              </a:rPr>
              <a:t>sulla transizione ecologica che avrà un banco di prova nel “blu”; mari e oceani svolgono un ruolo essenziale per lo sviluppo sostenibile e le soluzioni adottate costituiranno una delle principali sfide del Green Deal e del PNRR italiano.</a:t>
            </a:r>
          </a:p>
          <a:p>
            <a:r>
              <a:rPr lang="it-IT" dirty="0">
                <a:solidFill>
                  <a:schemeClr val="tx1"/>
                </a:solidFill>
              </a:rPr>
              <a:t>Gli impegni politici che derivano dalla dichiarazione di Glasgow saranno sufficienti ad affrontare le sfide attuali dell’umanità? La pandemia ha reso ancora più sfidanti le soluzioni da adottare. I cambiamenti climatici, le disuguaglianze crescenti e il benessere delle persone come quello del pianeta, saranno al centro delle riflessioni del seminario. La realizzazione politica della transizione ecologica sarà preceduta e magari sorpassata dalle reali trasformazioni nei comportamenti da parte delle imprese, individui e istituzioni. La gara è aperta.</a:t>
            </a:r>
          </a:p>
          <a:p>
            <a:endParaRPr lang="it-IT" dirty="0"/>
          </a:p>
        </p:txBody>
      </p:sp>
      <p:sp>
        <p:nvSpPr>
          <p:cNvPr id="4" name="Segnaposto data 3"/>
          <p:cNvSpPr>
            <a:spLocks noGrp="1"/>
          </p:cNvSpPr>
          <p:nvPr>
            <p:ph type="dt" sz="half" idx="10"/>
          </p:nvPr>
        </p:nvSpPr>
        <p:spPr/>
        <p:txBody>
          <a:bodyPr/>
          <a:lstStyle/>
          <a:p>
            <a:fld id="{FF013A7E-DB69-4C55-A6B9-1077DD35E9C9}" type="datetime3">
              <a:rPr lang="en-US" smtClean="0"/>
              <a:t>7 January 2022</a:t>
            </a:fld>
            <a:endParaRPr lang="en-US"/>
          </a:p>
        </p:txBody>
      </p:sp>
      <p:sp>
        <p:nvSpPr>
          <p:cNvPr id="5" name="Segnaposto numero diapositiva 4"/>
          <p:cNvSpPr>
            <a:spLocks noGrp="1"/>
          </p:cNvSpPr>
          <p:nvPr>
            <p:ph type="sldNum" sz="quarter" idx="12"/>
          </p:nvPr>
        </p:nvSpPr>
        <p:spPr/>
        <p:txBody>
          <a:bodyPr/>
          <a:lstStyle/>
          <a:p>
            <a:fld id="{B64FA9ED-D765-4F6F-B9B9-6A8890EDB814}" type="slidenum">
              <a:rPr lang="en-US" smtClean="0"/>
              <a:t>8</a:t>
            </a:fld>
            <a:endParaRPr lang="en-US"/>
          </a:p>
        </p:txBody>
      </p:sp>
    </p:spTree>
    <p:extLst>
      <p:ext uri="{BB962C8B-B14F-4D97-AF65-F5344CB8AC3E}">
        <p14:creationId xmlns:p14="http://schemas.microsoft.com/office/powerpoint/2010/main" val="353837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2708" y="228601"/>
            <a:ext cx="11210192" cy="931984"/>
          </a:xfrm>
        </p:spPr>
        <p:txBody>
          <a:bodyPr>
            <a:noAutofit/>
          </a:bodyPr>
          <a:lstStyle/>
          <a:p>
            <a:r>
              <a:rPr lang="it-IT" sz="3600" dirty="0" smtClean="0"/>
              <a:t>Principali punti presentati durante il seminario (per i dettagli vedi </a:t>
            </a:r>
            <a:r>
              <a:rPr lang="it-IT" sz="3600" dirty="0" err="1" smtClean="0"/>
              <a:t>slides</a:t>
            </a:r>
            <a:r>
              <a:rPr lang="it-IT" sz="3600" dirty="0" smtClean="0"/>
              <a:t>) </a:t>
            </a:r>
            <a:endParaRPr lang="it-IT" sz="3600" dirty="0"/>
          </a:p>
        </p:txBody>
      </p:sp>
      <p:sp>
        <p:nvSpPr>
          <p:cNvPr id="3" name="Segnaposto contenuto 2"/>
          <p:cNvSpPr>
            <a:spLocks noGrp="1"/>
          </p:cNvSpPr>
          <p:nvPr>
            <p:ph idx="1"/>
          </p:nvPr>
        </p:nvSpPr>
        <p:spPr>
          <a:xfrm>
            <a:off x="263770" y="1499428"/>
            <a:ext cx="11509130" cy="4724400"/>
          </a:xfrm>
        </p:spPr>
        <p:txBody>
          <a:bodyPr>
            <a:normAutofit fontScale="70000" lnSpcReduction="20000"/>
          </a:bodyPr>
          <a:lstStyle/>
          <a:p>
            <a:r>
              <a:rPr lang="it-IT" sz="1800" dirty="0" smtClean="0">
                <a:solidFill>
                  <a:schemeClr val="tx1"/>
                </a:solidFill>
              </a:rPr>
              <a:t>TREU: Il CNEL è attivo per il PNRR sia da un punto di vista istituzionale che organizzativo. Cambio di paradigma verso un’economia verde. Imprese magna pars per la transizione ecologica, che non è per nulla scontato e le ricadute occupazionali sono da verificare bene: il PNRR è ottimista sul piano occupazionale. Necessari anche i cambiamenti sul piano dei consumi delle persone. Le disparità sono crescenti. L’impegno del CNEL per il benessere e la sostenibilità anche in tema di misure.</a:t>
            </a:r>
          </a:p>
          <a:p>
            <a:r>
              <a:rPr lang="it-IT" sz="1800" dirty="0" smtClean="0">
                <a:solidFill>
                  <a:schemeClr val="tx1"/>
                </a:solidFill>
              </a:rPr>
              <a:t>RICCARDINI: Cambio dei comportamenti delle imprese, persone e istituzioni e valutazione delle disparità sono il nucleo della transizione ecologica. PNRR e il ruolo dell’Italia nel contesto europeo. Ruolo della società civile nell’attuazione del PNRR e quindi del CNEL. Misurazione e valutazione degli impatti centrale e bisogna cambiare passo. L’economia da rossa passerà a verde e anche blu</a:t>
            </a:r>
            <a:r>
              <a:rPr lang="it-IT" sz="1800" dirty="0" smtClean="0">
                <a:solidFill>
                  <a:schemeClr val="tx1"/>
                </a:solidFill>
              </a:rPr>
              <a:t>? </a:t>
            </a:r>
            <a:r>
              <a:rPr lang="it-IT" sz="1800" dirty="0" smtClean="0">
                <a:solidFill>
                  <a:schemeClr val="tx1"/>
                </a:solidFill>
              </a:rPr>
              <a:t>Centralità dei BES e SDG per l’equità, sostenibilità </a:t>
            </a:r>
            <a:r>
              <a:rPr lang="it-IT" sz="1800" smtClean="0">
                <a:solidFill>
                  <a:schemeClr val="tx1"/>
                </a:solidFill>
              </a:rPr>
              <a:t>e </a:t>
            </a:r>
            <a:r>
              <a:rPr lang="it-IT" sz="1800" smtClean="0">
                <a:solidFill>
                  <a:schemeClr val="tx1"/>
                </a:solidFill>
              </a:rPr>
              <a:t>solidarietà, </a:t>
            </a:r>
            <a:r>
              <a:rPr lang="it-IT" sz="1800" dirty="0" smtClean="0">
                <a:solidFill>
                  <a:schemeClr val="tx1"/>
                </a:solidFill>
              </a:rPr>
              <a:t>gli aggettivi  delle azioni di ARPSESS.</a:t>
            </a:r>
          </a:p>
          <a:p>
            <a:r>
              <a:rPr lang="it-IT" sz="1800" dirty="0" smtClean="0">
                <a:solidFill>
                  <a:schemeClr val="tx1"/>
                </a:solidFill>
              </a:rPr>
              <a:t>BOARINI:   Covid19 e benessere. Storia di WISE e concetti di base anche sulla misurazione.  Nella pandemia si </a:t>
            </a:r>
            <a:r>
              <a:rPr lang="it-IT" sz="1800" dirty="0" smtClean="0">
                <a:solidFill>
                  <a:schemeClr val="tx1"/>
                </a:solidFill>
              </a:rPr>
              <a:t>osserva un incremento della </a:t>
            </a:r>
            <a:r>
              <a:rPr lang="it-IT" sz="1800" dirty="0" smtClean="0">
                <a:solidFill>
                  <a:schemeClr val="tx1"/>
                </a:solidFill>
              </a:rPr>
              <a:t>mortalità in eccesso e il rischio per le persone. </a:t>
            </a:r>
            <a:r>
              <a:rPr lang="it-IT" sz="1800" dirty="0" smtClean="0">
                <a:solidFill>
                  <a:schemeClr val="tx1"/>
                </a:solidFill>
              </a:rPr>
              <a:t>Aumenta anche il rischio di </a:t>
            </a:r>
            <a:r>
              <a:rPr lang="it-IT" sz="1800" dirty="0" smtClean="0">
                <a:solidFill>
                  <a:schemeClr val="tx1"/>
                </a:solidFill>
              </a:rPr>
              <a:t>malattie mentali e in particolare depressione. L’Italia è in una posizione peggiore dei Paesi OECD. Persone che soffrono di solitudine. Reddito disponibile delle famiglie aumentato lievemente ma non per l’Italia. Tasso di sottoutilizzo del </a:t>
            </a:r>
            <a:r>
              <a:rPr lang="it-IT" sz="1800" dirty="0" smtClean="0">
                <a:solidFill>
                  <a:schemeClr val="tx1"/>
                </a:solidFill>
              </a:rPr>
              <a:t>lavoro che aumenta tra il 1^ e  il 2^ trimestre del 2020 per poi ridiscendere, ma per l’Italia </a:t>
            </a:r>
            <a:r>
              <a:rPr lang="it-IT" sz="1800" dirty="0" err="1" smtClean="0">
                <a:solidFill>
                  <a:schemeClr val="tx1"/>
                </a:solidFill>
              </a:rPr>
              <a:t>riaumenta</a:t>
            </a:r>
            <a:r>
              <a:rPr lang="it-IT" sz="1800" dirty="0" smtClean="0">
                <a:solidFill>
                  <a:schemeClr val="tx1"/>
                </a:solidFill>
              </a:rPr>
              <a:t> tra il 4^ trimestre del 2020 e il 1^ trimestre del 2021. Attenzione al benessere </a:t>
            </a:r>
            <a:r>
              <a:rPr lang="it-IT" sz="1800" dirty="0" smtClean="0">
                <a:solidFill>
                  <a:schemeClr val="tx1"/>
                </a:solidFill>
              </a:rPr>
              <a:t>non </a:t>
            </a:r>
            <a:r>
              <a:rPr lang="it-IT" sz="1800" dirty="0" smtClean="0">
                <a:solidFill>
                  <a:schemeClr val="tx1"/>
                </a:solidFill>
              </a:rPr>
              <a:t>economico. Lo </a:t>
            </a:r>
            <a:r>
              <a:rPr lang="it-IT" sz="1800" dirty="0" err="1" smtClean="0">
                <a:solidFill>
                  <a:schemeClr val="tx1"/>
                </a:solidFill>
              </a:rPr>
              <a:t>smart</a:t>
            </a:r>
            <a:r>
              <a:rPr lang="it-IT" sz="1800" dirty="0" smtClean="0">
                <a:solidFill>
                  <a:schemeClr val="tx1"/>
                </a:solidFill>
              </a:rPr>
              <a:t> </a:t>
            </a:r>
            <a:r>
              <a:rPr lang="it-IT" sz="1800" dirty="0" err="1" smtClean="0">
                <a:solidFill>
                  <a:schemeClr val="tx1"/>
                </a:solidFill>
              </a:rPr>
              <a:t>working</a:t>
            </a:r>
            <a:r>
              <a:rPr lang="it-IT" sz="1800" dirty="0" smtClean="0">
                <a:solidFill>
                  <a:schemeClr val="tx1"/>
                </a:solidFill>
              </a:rPr>
              <a:t> non è un vantaggio  per i paesi non sviluppati. Giovani il più alto tasso di depressione. Impatti negativi sul benessere per coloro con redditi più bassi e per i lavoratori più esposti</a:t>
            </a:r>
            <a:r>
              <a:rPr lang="it-IT" sz="1800" dirty="0" smtClean="0">
                <a:solidFill>
                  <a:schemeClr val="tx1"/>
                </a:solidFill>
              </a:rPr>
              <a:t>. Nesso disuguaglianze-ambiente: impatto negativo sul benessere derivante dal degrado ambientale. Necessità di nuovi dati per una transizione verde centrata sulle persone. Necessità di politiche coordinate tra paesi e centrate sul benessere.</a:t>
            </a:r>
            <a:endParaRPr lang="it-IT" sz="1800" dirty="0" smtClean="0">
              <a:solidFill>
                <a:schemeClr val="tx1"/>
              </a:solidFill>
            </a:endParaRPr>
          </a:p>
          <a:p>
            <a:r>
              <a:rPr lang="it-IT" sz="1800" dirty="0" smtClean="0">
                <a:solidFill>
                  <a:schemeClr val="tx1"/>
                </a:solidFill>
              </a:rPr>
              <a:t>FUSCO-GIRARD: Human Center </a:t>
            </a:r>
            <a:r>
              <a:rPr lang="it-IT" sz="1800" dirty="0" err="1" smtClean="0">
                <a:solidFill>
                  <a:schemeClr val="tx1"/>
                </a:solidFill>
              </a:rPr>
              <a:t>Approach</a:t>
            </a:r>
            <a:r>
              <a:rPr lang="it-IT" sz="1800" dirty="0" smtClean="0">
                <a:solidFill>
                  <a:schemeClr val="tx1"/>
                </a:solidFill>
              </a:rPr>
              <a:t>. Fiducia e disponibilità a collaborare e cooperare insieme. La fiducia produce risultati anche sulla cultura della valutazione (ex ante e ex post) e viceversa è questa la sfida principale. Attenzione a l’insostenibilità morale.  Importanza dell’economia circolare applicata alle città circolari alle città portuali, che sono le più dinamiche e rappresentano i 2/3 delle città metropolitane italiane. Richiamo ai valori di </a:t>
            </a:r>
            <a:r>
              <a:rPr lang="it-IT" sz="1800" dirty="0" smtClean="0">
                <a:solidFill>
                  <a:schemeClr val="tx1"/>
                </a:solidFill>
              </a:rPr>
              <a:t>cittadinanza.  </a:t>
            </a:r>
            <a:endParaRPr lang="it-IT" sz="1800" dirty="0" smtClean="0">
              <a:solidFill>
                <a:schemeClr val="tx1"/>
              </a:solidFill>
            </a:endParaRPr>
          </a:p>
          <a:p>
            <a:r>
              <a:rPr lang="it-IT" sz="1800" dirty="0" smtClean="0">
                <a:solidFill>
                  <a:schemeClr val="tx1"/>
                </a:solidFill>
              </a:rPr>
              <a:t>GALLEGATI: la transizione ecologica è costosa e per nulla facile. Analisi dell’andamento del PIL e delle emissioni di CO» dall’anno 1.000.  Il BES in Italia dal 1861 al 2011. Il PIL aumenta ma il mondo muore. Questa è la trappola evolutiva. Economia, società e natura devono essere analizzate insieme: la ciambella degli ambiti e gli </a:t>
            </a:r>
            <a:r>
              <a:rPr lang="it-IT" sz="1800" dirty="0" err="1" smtClean="0">
                <a:solidFill>
                  <a:schemeClr val="tx1"/>
                </a:solidFill>
              </a:rPr>
              <a:t>SDGs</a:t>
            </a:r>
            <a:r>
              <a:rPr lang="it-IT" sz="1800" dirty="0" smtClean="0">
                <a:solidFill>
                  <a:schemeClr val="tx1"/>
                </a:solidFill>
              </a:rPr>
              <a:t>. Occorre una nuova teoria economica orientata ai sistemi complessi e a nuove misurazioni.</a:t>
            </a:r>
          </a:p>
          <a:p>
            <a:r>
              <a:rPr lang="it-IT" sz="1800" dirty="0" smtClean="0">
                <a:solidFill>
                  <a:schemeClr val="tx1"/>
                </a:solidFill>
              </a:rPr>
              <a:t>DANOVARO: l’analisi dei mari e oceani ci mostra il degrado e la perdita di valore, compresi i servizi </a:t>
            </a:r>
            <a:r>
              <a:rPr lang="it-IT" sz="1800" dirty="0" err="1" smtClean="0">
                <a:solidFill>
                  <a:schemeClr val="tx1"/>
                </a:solidFill>
              </a:rPr>
              <a:t>ecosistemici</a:t>
            </a:r>
            <a:r>
              <a:rPr lang="it-IT" sz="1800" dirty="0" smtClean="0">
                <a:solidFill>
                  <a:schemeClr val="tx1"/>
                </a:solidFill>
              </a:rPr>
              <a:t>. Cibo salutare, acqua potabile e aria pura degradano nel tempo. L’emergenza climatica anche perché non abbiamo considerato le esternalità, soprattutto quando non sono tangibili. La crisi ambientale influenza maggiormente i più deboli. Occorre un approccio «</a:t>
            </a:r>
            <a:r>
              <a:rPr lang="it-IT" sz="1800" dirty="0" err="1" smtClean="0">
                <a:solidFill>
                  <a:schemeClr val="tx1"/>
                </a:solidFill>
              </a:rPr>
              <a:t>one</a:t>
            </a:r>
            <a:r>
              <a:rPr lang="it-IT" sz="1800" dirty="0" smtClean="0">
                <a:solidFill>
                  <a:schemeClr val="tx1"/>
                </a:solidFill>
              </a:rPr>
              <a:t> </a:t>
            </a:r>
            <a:r>
              <a:rPr lang="it-IT" sz="1800" dirty="0" err="1" smtClean="0">
                <a:solidFill>
                  <a:schemeClr val="tx1"/>
                </a:solidFill>
              </a:rPr>
              <a:t>health</a:t>
            </a:r>
            <a:r>
              <a:rPr lang="it-IT" sz="1800" dirty="0" smtClean="0">
                <a:solidFill>
                  <a:schemeClr val="tx1"/>
                </a:solidFill>
              </a:rPr>
              <a:t>». Evidenze del potenziale dell’economia blu e la politica europea: tempo di rivoluzione blu. Occorre cibo sostenibile ed energia rinnovabile. In sintesi occorre una reale transizione ecologica blu.  </a:t>
            </a:r>
            <a:endParaRPr lang="it-IT" sz="1800" dirty="0">
              <a:solidFill>
                <a:schemeClr val="tx1"/>
              </a:solidFill>
            </a:endParaRPr>
          </a:p>
        </p:txBody>
      </p:sp>
      <p:sp>
        <p:nvSpPr>
          <p:cNvPr id="4" name="Segnaposto data 3"/>
          <p:cNvSpPr>
            <a:spLocks noGrp="1"/>
          </p:cNvSpPr>
          <p:nvPr>
            <p:ph type="dt" sz="half" idx="10"/>
          </p:nvPr>
        </p:nvSpPr>
        <p:spPr/>
        <p:txBody>
          <a:bodyPr/>
          <a:lstStyle/>
          <a:p>
            <a:fld id="{FF013A7E-DB69-4C55-A6B9-1077DD35E9C9}" type="datetime3">
              <a:rPr lang="en-US" smtClean="0"/>
              <a:t>7 January 2022</a:t>
            </a:fld>
            <a:endParaRPr lang="en-US"/>
          </a:p>
        </p:txBody>
      </p:sp>
      <p:sp>
        <p:nvSpPr>
          <p:cNvPr id="5" name="Segnaposto numero diapositiva 4"/>
          <p:cNvSpPr>
            <a:spLocks noGrp="1"/>
          </p:cNvSpPr>
          <p:nvPr>
            <p:ph type="sldNum" sz="quarter" idx="12"/>
          </p:nvPr>
        </p:nvSpPr>
        <p:spPr/>
        <p:txBody>
          <a:bodyPr/>
          <a:lstStyle/>
          <a:p>
            <a:fld id="{B64FA9ED-D765-4F6F-B9B9-6A8890EDB814}" type="slidenum">
              <a:rPr lang="en-US" smtClean="0"/>
              <a:t>9</a:t>
            </a:fld>
            <a:endParaRPr lang="en-US"/>
          </a:p>
        </p:txBody>
      </p:sp>
    </p:spTree>
    <p:extLst>
      <p:ext uri="{BB962C8B-B14F-4D97-AF65-F5344CB8AC3E}">
        <p14:creationId xmlns:p14="http://schemas.microsoft.com/office/powerpoint/2010/main" val="79445869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720</TotalTime>
  <Words>2483</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Bugaki</vt:lpstr>
      <vt:lpstr>Calibri</vt:lpstr>
      <vt:lpstr>Corbel</vt:lpstr>
      <vt:lpstr>Montserrat</vt:lpstr>
      <vt:lpstr>Open Sans</vt:lpstr>
      <vt:lpstr>Basis</vt:lpstr>
      <vt:lpstr>        seminario   LA REALE TRANSIZIONE ECOLOGICA (NO GREEN WASHING)  E IL BENESSERE DELLE PERSONE RISULTATI OTTENUTI DALLA AZIONE POLITCIA  l’ ARPSESS, IL PROGRAMMA e la sintesi del seminario</vt:lpstr>
      <vt:lpstr>Presentazione standard di PowerPoint</vt:lpstr>
      <vt:lpstr>COSA TRATTIAMO E LE NOSTRE LINEE PROGETTUALI</vt:lpstr>
      <vt:lpstr>LA STORIA IN SINTESI DI ARPSESS</vt:lpstr>
      <vt:lpstr>I NOSTRI OBIETTIVI</vt:lpstr>
      <vt:lpstr>I progetti attuali di ARPSESS</vt:lpstr>
      <vt:lpstr>Il programma del seminario avrà questa articolazione:</vt:lpstr>
      <vt:lpstr>In sintesi il seminario </vt:lpstr>
      <vt:lpstr>Principali punti presentati durante il seminario (per i dettagli vedi slides) </vt:lpstr>
      <vt:lpstr>Dibattito e risposte</vt:lpstr>
      <vt:lpstr>CONTATTI</vt:lpstr>
      <vt:lpstr>Grazie per l'attenzione       www.arpsess.it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LA REALE TRANSIZIONE ECOLOGICA (NO GREEN WASHING)  E IL BENESSERE DELLE PERSONE RISULTATI OTTENUTI DALLA AZIONE POLITCIA  pRpresentazione del gruppo ARPSESS</dc:title>
  <dc:creator>Yaw Ashong;fabiola Riccardini</dc:creator>
  <cp:lastModifiedBy>UTENTE</cp:lastModifiedBy>
  <cp:revision>42</cp:revision>
  <cp:lastPrinted>2022-01-07T12:34:48Z</cp:lastPrinted>
  <dcterms:created xsi:type="dcterms:W3CDTF">2021-12-20T10:43:34Z</dcterms:created>
  <dcterms:modified xsi:type="dcterms:W3CDTF">2022-01-07T17:25:36Z</dcterms:modified>
</cp:coreProperties>
</file>